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332" r:id="rId2"/>
    <p:sldId id="331" r:id="rId3"/>
    <p:sldId id="256" r:id="rId4"/>
    <p:sldId id="302" r:id="rId5"/>
    <p:sldId id="312" r:id="rId6"/>
    <p:sldId id="311" r:id="rId7"/>
    <p:sldId id="313" r:id="rId8"/>
    <p:sldId id="322" r:id="rId9"/>
    <p:sldId id="323" r:id="rId10"/>
    <p:sldId id="324" r:id="rId11"/>
    <p:sldId id="325" r:id="rId12"/>
    <p:sldId id="308" r:id="rId13"/>
    <p:sldId id="330" r:id="rId14"/>
    <p:sldId id="321" r:id="rId15"/>
    <p:sldId id="264" r:id="rId16"/>
    <p:sldId id="310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embeddedFontLst>
    <p:embeddedFont>
      <p:font typeface="나눔명조" charset="-127"/>
      <p:regular r:id="rId26"/>
      <p:bold r:id="rId27"/>
    </p:embeddedFont>
    <p:embeddedFont>
      <p:font typeface="맑은 고딕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4660"/>
  </p:normalViewPr>
  <p:slideViewPr>
    <p:cSldViewPr>
      <p:cViewPr>
        <p:scale>
          <a:sx n="111" d="100"/>
          <a:sy n="111" d="100"/>
        </p:scale>
        <p:origin x="-2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159313929735341"/>
          <c:y val="9.608198645313068E-2"/>
        </c:manualLayout>
      </c:layout>
      <c:overlay val="0"/>
    </c:title>
    <c:autoTitleDeleted val="0"/>
    <c:view3D>
      <c:rotX val="30"/>
      <c:rotY val="0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국민연금 신뢰 여부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불신뢰</c:v>
                </c:pt>
                <c:pt idx="1">
                  <c:v>모르겠다</c:v>
                </c:pt>
                <c:pt idx="2">
                  <c:v>신뢰</c:v>
                </c:pt>
                <c:pt idx="3">
                  <c:v>보통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52.8</c:v>
                </c:pt>
                <c:pt idx="1">
                  <c:v>1.4</c:v>
                </c:pt>
                <c:pt idx="2">
                  <c:v>12.8</c:v>
                </c:pt>
                <c:pt idx="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나눔명조" pitchFamily="18" charset="-127"/>
          <a:ea typeface="나눔명조" pitchFamily="18" charset="-127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ko-KR" sz="1050"/>
              <a:t>신뢰하지 못하는 이유</a:t>
            </a:r>
            <a:endParaRPr lang="en-US" sz="105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기금운용을 잘못하고 있어서</c:v>
                </c:pt>
                <c:pt idx="1">
                  <c:v>나의 노후생활에 별로 도움이 안될 것 같아서</c:v>
                </c:pt>
                <c:pt idx="2">
                  <c:v>국민연금을 못 받을 것 같아서</c:v>
                </c:pt>
                <c:pt idx="3">
                  <c:v>보험료가 부담스러워서</c:v>
                </c:pt>
                <c:pt idx="4">
                  <c:v>개인연금이 국민연금보다 유리해서</c:v>
                </c:pt>
                <c:pt idx="5">
                  <c:v>나보다 잘 버는 사람이 보험료를 적게 내는 것 같아서</c:v>
                </c:pt>
                <c:pt idx="6">
                  <c:v>기타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31.8</c:v>
                </c:pt>
                <c:pt idx="1">
                  <c:v>24.4</c:v>
                </c:pt>
                <c:pt idx="2">
                  <c:v>24.1</c:v>
                </c:pt>
                <c:pt idx="3">
                  <c:v>9.4</c:v>
                </c:pt>
                <c:pt idx="4">
                  <c:v>4.5</c:v>
                </c:pt>
                <c:pt idx="5">
                  <c:v>3.1</c:v>
                </c:pt>
                <c:pt idx="6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455744"/>
        <c:axId val="165457280"/>
      </c:barChart>
      <c:catAx>
        <c:axId val="165455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65457280"/>
        <c:crosses val="autoZero"/>
        <c:auto val="1"/>
        <c:lblAlgn val="ctr"/>
        <c:lblOffset val="100"/>
        <c:noMultiLvlLbl val="0"/>
      </c:catAx>
      <c:valAx>
        <c:axId val="165457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55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나눔명조" pitchFamily="18" charset="-127"/>
          <a:ea typeface="나눔명조" pitchFamily="18" charset="-127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 altLang="en-US" dirty="0"/>
              <a:t>베이비 </a:t>
            </a:r>
            <a:r>
              <a:rPr lang="ko-KR" altLang="en-US" dirty="0" err="1" smtClean="0"/>
              <a:t>부머의</a:t>
            </a:r>
            <a:r>
              <a:rPr lang="ko-KR" altLang="en-US" dirty="0" smtClean="0"/>
              <a:t> </a:t>
            </a:r>
            <a:r>
              <a:rPr lang="ko-KR" altLang="en-US" dirty="0"/>
              <a:t>노후 희망 동거자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베이비 부모의 노후 희망 동거자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부부.독거</c:v>
                </c:pt>
                <c:pt idx="1">
                  <c:v>아들</c:v>
                </c:pt>
                <c:pt idx="2">
                  <c:v>형편되는자녀</c:v>
                </c:pt>
                <c:pt idx="3">
                  <c:v>딸</c:v>
                </c:pt>
                <c:pt idx="4">
                  <c:v>기타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93.2</c:v>
                </c:pt>
                <c:pt idx="1">
                  <c:v>2.9</c:v>
                </c:pt>
                <c:pt idx="2">
                  <c:v>2.5</c:v>
                </c:pt>
                <c:pt idx="3">
                  <c:v>0.7</c:v>
                </c:pt>
                <c:pt idx="4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나눔명조" pitchFamily="18" charset="-127"/>
          <a:ea typeface="나눔명조" pitchFamily="18" charset="-127"/>
        </a:defRPr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ko-KR"/>
              <a:t>노인들이 경험하는 주된 어려움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노인들이 경험하는 주된 어려움 (source : 통계청 2011)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경제적 어려움</c:v>
                </c:pt>
                <c:pt idx="1">
                  <c:v>직업이 없거나 고용이 불안함</c:v>
                </c:pt>
                <c:pt idx="2">
                  <c:v>소일거리 없음</c:v>
                </c:pt>
                <c:pt idx="3">
                  <c:v>건강문제</c:v>
                </c:pt>
                <c:pt idx="4">
                  <c:v>외로움,소외감</c:v>
                </c:pt>
                <c:pt idx="5">
                  <c:v>가족으로부터의 푸대접</c:v>
                </c:pt>
                <c:pt idx="6">
                  <c:v>사회에서의 경로의식 약화</c:v>
                </c:pt>
                <c:pt idx="7">
                  <c:v>일상생활 도움서비스 부족</c:v>
                </c:pt>
                <c:pt idx="8">
                  <c:v>노인복지 시설 부족</c:v>
                </c:pt>
                <c:pt idx="9">
                  <c:v>기타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40.6</c:v>
                </c:pt>
                <c:pt idx="1">
                  <c:v>4</c:v>
                </c:pt>
                <c:pt idx="2">
                  <c:v>6.2</c:v>
                </c:pt>
                <c:pt idx="3">
                  <c:v>37.799999999999997</c:v>
                </c:pt>
                <c:pt idx="4">
                  <c:v>3.7</c:v>
                </c:pt>
                <c:pt idx="5">
                  <c:v>0.2</c:v>
                </c:pt>
                <c:pt idx="6">
                  <c:v>0</c:v>
                </c:pt>
                <c:pt idx="7">
                  <c:v>1</c:v>
                </c:pt>
                <c:pt idx="8">
                  <c:v>2.4</c:v>
                </c:pt>
                <c:pt idx="9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나눔명조" pitchFamily="18" charset="-127"/>
          <a:ea typeface="나눔명조" pitchFamily="18" charset="-127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노인 생활비 부담 주체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본인 또는 배우자</c:v>
                </c:pt>
                <c:pt idx="1">
                  <c:v>자녀 또는 친척</c:v>
                </c:pt>
                <c:pt idx="2">
                  <c:v>정부 및 사회단체</c:v>
                </c:pt>
                <c:pt idx="3">
                  <c:v>기타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60.1</c:v>
                </c:pt>
                <c:pt idx="1">
                  <c:v>32</c:v>
                </c:pt>
                <c:pt idx="2">
                  <c:v>7.7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76256"/>
        <c:axId val="168178048"/>
      </c:barChart>
      <c:catAx>
        <c:axId val="16817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68178048"/>
        <c:crosses val="autoZero"/>
        <c:auto val="1"/>
        <c:lblAlgn val="ctr"/>
        <c:lblOffset val="100"/>
        <c:noMultiLvlLbl val="0"/>
      </c:catAx>
      <c:valAx>
        <c:axId val="168178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176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나눔명조" pitchFamily="18" charset="-127"/>
          <a:ea typeface="나눔명조" pitchFamily="18" charset="-127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0.3109</cdr:x>
      <cdr:y>0.67621</cdr:y>
    </cdr:from>
    <cdr:to>
      <cdr:x>0.71508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1909688"/>
          <a:ext cx="187220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ko-KR" altLang="en-US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rPr>
            <a:t>부부</a:t>
          </a:r>
          <a:r>
            <a:rPr lang="en-US" altLang="ko-KR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rPr>
            <a:t>.</a:t>
          </a:r>
          <a:r>
            <a:rPr lang="ko-KR" altLang="en-US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rPr>
            <a:t>독거</a:t>
          </a:r>
          <a:r>
            <a:rPr lang="en-US" altLang="ko-KR" dirty="0">
              <a:solidFill>
                <a:schemeClr val="bg1"/>
              </a:solidFill>
              <a:latin typeface="나눔명조" pitchFamily="18" charset="-127"/>
              <a:ea typeface="나눔명조" pitchFamily="18" charset="-127"/>
            </a:rPr>
            <a:t> </a:t>
          </a:r>
          <a:endParaRPr lang="en-US" altLang="ko-KR" dirty="0" smtClean="0">
            <a:solidFill>
              <a:schemeClr val="bg1"/>
            </a:solidFill>
            <a:latin typeface="나눔명조" pitchFamily="18" charset="-127"/>
            <a:ea typeface="나눔명조" pitchFamily="18" charset="-127"/>
          </a:endParaRPr>
        </a:p>
        <a:p xmlns:a="http://schemas.openxmlformats.org/drawingml/2006/main">
          <a:r>
            <a:rPr lang="en-US" altLang="ko-KR" sz="1100" dirty="0" smtClean="0">
              <a:solidFill>
                <a:schemeClr val="bg1"/>
              </a:solidFill>
              <a:latin typeface="나눔명조" pitchFamily="18" charset="-127"/>
              <a:ea typeface="나눔명조" pitchFamily="18" charset="-127"/>
            </a:rPr>
            <a:t>93.2%</a:t>
          </a:r>
          <a:endParaRPr lang="ko-KR" altLang="en-US" sz="1100" dirty="0">
            <a:solidFill>
              <a:schemeClr val="bg1"/>
            </a:solidFill>
            <a:latin typeface="나눔명조" pitchFamily="18" charset="-127"/>
            <a:ea typeface="나눔명조" pitchFamily="18" charset="-127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00F82-1AB8-4649-A7E3-8CFC05F46810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99114-C791-4713-A9F6-8D1D92E9B9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2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569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26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87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75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5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532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87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89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07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270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24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05C0-757E-49E0-B039-89711B3FBBAF}" type="datetimeFigureOut">
              <a:rPr lang="ko-KR" altLang="en-US" smtClean="0"/>
              <a:t>2012-07-11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D193E-2E9A-4D88-9F3E-E2F263C5AB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7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9.wdp"/><Relationship Id="rId3" Type="http://schemas.microsoft.com/office/2007/relationships/hdphoto" Target="../media/hdphoto15.wdp"/><Relationship Id="rId7" Type="http://schemas.microsoft.com/office/2007/relationships/hdphoto" Target="../media/hdphoto16.wdp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7.png"/><Relationship Id="rId16" Type="http://schemas.microsoft.com/office/2007/relationships/hdphoto" Target="../media/hdphoto2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18.wdp"/><Relationship Id="rId5" Type="http://schemas.microsoft.com/office/2007/relationships/hdphoto" Target="../media/hdphoto5.wdp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microsoft.com/office/2007/relationships/hdphoto" Target="../media/hdphoto17.wdp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6.wdp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2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27908"/>
            <a:ext cx="27288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290483" y="5050511"/>
            <a:ext cx="1485900" cy="1670344"/>
            <a:chOff x="3815889" y="2865130"/>
            <a:chExt cx="1485900" cy="16703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24" b="95420" l="2778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1831" flipV="1">
              <a:off x="3838251" y="3234440"/>
              <a:ext cx="1371600" cy="130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30" b="95556" l="641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89" y="2865130"/>
              <a:ext cx="14859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879">
            <a:off x="7144180" y="2745053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5093607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02886" y="2056780"/>
            <a:ext cx="5262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공</a:t>
            </a:r>
            <a:r>
              <a:rPr lang="ko-KR" altLang="en-US" sz="6000" dirty="0" smtClean="0">
                <a:solidFill>
                  <a:srgbClr val="7030A0"/>
                </a:solidFill>
                <a:latin typeface="나눔명조" pitchFamily="18" charset="-127"/>
                <a:ea typeface="나눔명조" pitchFamily="18" charset="-127"/>
              </a:rPr>
              <a:t>생관계</a:t>
            </a:r>
            <a:endParaRPr lang="en-US" altLang="ko-KR" sz="6000" dirty="0" smtClean="0">
              <a:solidFill>
                <a:srgbClr val="7030A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60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꽃 그리고 나비 </a:t>
            </a:r>
            <a:endParaRPr lang="ko-KR" altLang="en-US" sz="60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04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572027"/>
            <a:ext cx="1296144" cy="13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-99392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303039"/>
            <a:ext cx="4725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그들의 노후 경제 상황을 살펴보면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-36512" y="1340768"/>
            <a:ext cx="4632176" cy="3312368"/>
            <a:chOff x="467544" y="1340768"/>
            <a:chExt cx="4632176" cy="3312368"/>
          </a:xfrm>
        </p:grpSpPr>
        <p:graphicFrame>
          <p:nvGraphicFramePr>
            <p:cNvPr id="3" name="차트 2"/>
            <p:cNvGraphicFramePr/>
            <p:nvPr>
              <p:extLst>
                <p:ext uri="{D42A27DB-BD31-4B8C-83A1-F6EECF244321}">
                  <p14:modId xmlns:p14="http://schemas.microsoft.com/office/powerpoint/2010/main" val="1721883291"/>
                </p:ext>
              </p:extLst>
            </p:nvPr>
          </p:nvGraphicFramePr>
          <p:xfrm>
            <a:off x="467544" y="1340768"/>
            <a:ext cx="4632176" cy="31841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0" name="직사각형 9"/>
            <p:cNvSpPr/>
            <p:nvPr/>
          </p:nvSpPr>
          <p:spPr>
            <a:xfrm>
              <a:off x="1187624" y="4376137"/>
              <a:ext cx="159050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나눔명조" pitchFamily="18" charset="-127"/>
                  <a:ea typeface="나눔명조" pitchFamily="18" charset="-127"/>
                </a:rPr>
                <a:t>source : </a:t>
              </a:r>
              <a:r>
                <a:rPr lang="ko-KR" altLang="en-US" sz="1200" dirty="0">
                  <a:latin typeface="나눔명조" pitchFamily="18" charset="-127"/>
                  <a:ea typeface="나눔명조" pitchFamily="18" charset="-127"/>
                </a:rPr>
                <a:t>통계청 </a:t>
              </a:r>
              <a:r>
                <a:rPr lang="en-US" altLang="ko-KR" sz="1200" dirty="0">
                  <a:latin typeface="나눔명조" pitchFamily="18" charset="-127"/>
                  <a:ea typeface="나눔명조" pitchFamily="18" charset="-127"/>
                </a:rPr>
                <a:t>2011</a:t>
              </a:r>
              <a:endParaRPr lang="ko-KR" altLang="en-US" sz="120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359353" y="1772816"/>
            <a:ext cx="1793876" cy="936104"/>
            <a:chOff x="2725717" y="1772816"/>
            <a:chExt cx="1793876" cy="936104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3570212" y="1772816"/>
              <a:ext cx="949381" cy="28803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직선 연결선 12"/>
            <p:cNvCxnSpPr>
              <a:stCxn id="11" idx="1"/>
            </p:cNvCxnSpPr>
            <p:nvPr/>
          </p:nvCxnSpPr>
          <p:spPr>
            <a:xfrm flipH="1">
              <a:off x="2725717" y="1916832"/>
              <a:ext cx="844495" cy="792088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직선 연결선 16"/>
          <p:cNvCxnSpPr/>
          <p:nvPr/>
        </p:nvCxnSpPr>
        <p:spPr>
          <a:xfrm>
            <a:off x="4572000" y="1268760"/>
            <a:ext cx="0" cy="33843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차트 21"/>
          <p:cNvGraphicFramePr/>
          <p:nvPr>
            <p:extLst>
              <p:ext uri="{D42A27DB-BD31-4B8C-83A1-F6EECF244321}">
                <p14:modId xmlns:p14="http://schemas.microsoft.com/office/powerpoint/2010/main" val="1804507607"/>
              </p:ext>
            </p:extLst>
          </p:nvPr>
        </p:nvGraphicFramePr>
        <p:xfrm>
          <a:off x="4629746" y="1298263"/>
          <a:ext cx="4521624" cy="335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모서리가 둥근 직사각형 23"/>
          <p:cNvSpPr/>
          <p:nvPr/>
        </p:nvSpPr>
        <p:spPr>
          <a:xfrm>
            <a:off x="4932040" y="4077072"/>
            <a:ext cx="720080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2098732" y="5301208"/>
            <a:ext cx="4990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본인또는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 배우자가 생활비의 주체 </a:t>
            </a:r>
            <a:r>
              <a:rPr lang="ko-KR" altLang="en-US" dirty="0" err="1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를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 도맡다 보니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경제적 어려움이 </a:t>
            </a:r>
            <a:r>
              <a:rPr lang="ko-KR" altLang="en-US" dirty="0" err="1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올수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 밖에 없는 상황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740352" y="6309320"/>
            <a:ext cx="1351652" cy="504056"/>
            <a:chOff x="7740352" y="6309320"/>
            <a:chExt cx="1351652" cy="504056"/>
          </a:xfrm>
        </p:grpSpPr>
        <p:sp>
          <p:nvSpPr>
            <p:cNvPr id="16" name="TextBox 15"/>
            <p:cNvSpPr txBox="1"/>
            <p:nvPr/>
          </p:nvSpPr>
          <p:spPr>
            <a:xfrm>
              <a:off x="7740352" y="6351711"/>
              <a:ext cx="13516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dirty="0" smtClean="0">
                  <a:solidFill>
                    <a:schemeClr val="accent3">
                      <a:lumMod val="75000"/>
                    </a:schemeClr>
                  </a:solidFill>
                  <a:latin typeface="나눔명조" pitchFamily="18" charset="-127"/>
                  <a:ea typeface="나눔명조" pitchFamily="18" charset="-127"/>
                </a:rPr>
                <a:t>상황분석</a:t>
              </a:r>
              <a:endParaRPr lang="ko-KR" altLang="en-US" sz="2400" dirty="0">
                <a:solidFill>
                  <a:schemeClr val="accent3">
                    <a:lumMod val="75000"/>
                  </a:schemeClr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7956376" y="6309320"/>
              <a:ext cx="936104" cy="1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51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24" y="3645024"/>
            <a:ext cx="1296144" cy="13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890" y="2001614"/>
            <a:ext cx="82028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>
                    <a:lumMod val="50000"/>
                  </a:schemeClr>
                </a:solidFill>
                <a:latin typeface="나눔명조" pitchFamily="18" charset="-127"/>
                <a:ea typeface="나눔명조" pitchFamily="18" charset="-127"/>
              </a:rPr>
              <a:t>대한민국은 이미 고령화 시대 </a:t>
            </a:r>
            <a:endParaRPr lang="en-US" altLang="ko-KR" dirty="0" smtClean="0">
              <a:solidFill>
                <a:schemeClr val="bg1">
                  <a:lumMod val="50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3600" dirty="0" smtClean="0">
                <a:latin typeface="나눔명조" pitchFamily="18" charset="-127"/>
                <a:ea typeface="나눔명조" pitchFamily="18" charset="-127"/>
              </a:rPr>
              <a:t>가장 국민연금의 필요가 절실해지는 지금</a:t>
            </a:r>
            <a:endParaRPr lang="ko-KR" altLang="en-US" sz="36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212377"/>
            <a:ext cx="81916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우리</a:t>
            </a:r>
            <a:r>
              <a:rPr lang="ko-KR" altLang="en-US" sz="32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는 국민들의 불신을 해소 </a:t>
            </a:r>
            <a:r>
              <a:rPr lang="ko-KR" altLang="en-US" sz="3200" dirty="0" err="1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시켜고</a:t>
            </a:r>
            <a:endParaRPr lang="en-US" altLang="ko-KR" sz="3200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국민연금에 대한 불신을 안심으로 </a:t>
            </a:r>
            <a:r>
              <a:rPr lang="ko-KR" altLang="en-US" sz="3200" dirty="0" err="1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바꿔야한다</a:t>
            </a:r>
            <a:r>
              <a:rPr lang="en-US" altLang="ko-KR" sz="32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3200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035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2941" l="6868" r="92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9" y="1052736"/>
            <a:ext cx="1342517" cy="134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4157" y="1481918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커뮤니</a:t>
            </a:r>
            <a:r>
              <a:rPr lang="ko-KR" altLang="en-US" sz="2400" dirty="0" smtClean="0">
                <a:latin typeface="나눔명조" pitchFamily="18" charset="-127"/>
                <a:ea typeface="나눔명조" pitchFamily="18" charset="-127"/>
              </a:rPr>
              <a:t>케이션 목표</a:t>
            </a:r>
            <a:endParaRPr lang="ko-KR" altLang="en-US" sz="2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690" y="3701931"/>
            <a:ext cx="35349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의심스럽고 내기 싫은 나의 월급이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매월 국민연금으로 들어가지만</a:t>
            </a:r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내가 매월 낸 연금 비용은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훗날 나에게 반드시 돌아온다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모두 훗날의 나를 위한 투자</a:t>
            </a:r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513" y="2163675"/>
            <a:ext cx="3692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불신해소</a:t>
            </a:r>
            <a:endParaRPr lang="ko-KR" altLang="en-US" sz="7200" dirty="0">
              <a:solidFill>
                <a:srgbClr val="C0000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0832" y="3701930"/>
            <a:ext cx="368562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매년 세뱃돈을 받으면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모두 어머니의 주머니로 들어가지만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어머니께 드린 모든 나의 돈은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모두 훗날 나를 위함이었다</a:t>
            </a:r>
            <a:r>
              <a:rPr lang="en-US" altLang="ko-KR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65" b="92941" l="6868" r="92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342517" cy="1342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4921367" y="1481918"/>
            <a:ext cx="38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CON</a:t>
            </a:r>
            <a:r>
              <a:rPr lang="en-US" altLang="ko-KR" sz="2400" dirty="0" smtClean="0">
                <a:latin typeface="나눔명조" pitchFamily="18" charset="-127"/>
                <a:ea typeface="나눔명조" pitchFamily="18" charset="-127"/>
              </a:rPr>
              <a:t>CEPT &amp; KEYWORD</a:t>
            </a:r>
            <a:endParaRPr lang="ko-KR" altLang="en-US" sz="2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83430" y="2163675"/>
            <a:ext cx="28151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어머</a:t>
            </a:r>
            <a:r>
              <a:rPr lang="ko-KR" altLang="en-US" sz="7200" dirty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니</a:t>
            </a:r>
          </a:p>
        </p:txBody>
      </p:sp>
      <p:cxnSp>
        <p:nvCxnSpPr>
          <p:cNvPr id="26" name="직선 연결선 25"/>
          <p:cNvCxnSpPr/>
          <p:nvPr/>
        </p:nvCxnSpPr>
        <p:spPr>
          <a:xfrm>
            <a:off x="4572000" y="1268760"/>
            <a:ext cx="0" cy="43204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2" b="97004" l="2527" r="960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4628" flipH="1">
            <a:off x="3946769" y="2843504"/>
            <a:ext cx="1224137" cy="11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5" b="92941" l="6868" r="92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08021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2983"/>
            <a:ext cx="1306895" cy="138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78" b="100000" l="9804" r="967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55693"/>
            <a:ext cx="2304256" cy="37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1" y="378530"/>
            <a:ext cx="3534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오해</a:t>
            </a:r>
            <a:r>
              <a:rPr lang="ko-KR" altLang="en-US" sz="36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투성이의  </a:t>
            </a:r>
            <a:endParaRPr lang="en-US" altLang="ko-KR" sz="3600" dirty="0" smtClean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36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불신의 대상 에서</a:t>
            </a:r>
            <a:endParaRPr lang="ko-KR" altLang="en-US" sz="36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915034"/>
            <a:ext cx="35349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이제</a:t>
            </a:r>
            <a:r>
              <a:rPr lang="ko-KR" altLang="en-US" sz="36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는 누구보다 </a:t>
            </a:r>
            <a:endParaRPr lang="en-US" altLang="ko-KR" sz="3600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36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믿을 수 있는 </a:t>
            </a:r>
            <a:endParaRPr lang="en-US" altLang="ko-KR" sz="3600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36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안심의 대상으로</a:t>
            </a:r>
            <a:endParaRPr lang="ko-KR" altLang="en-US" sz="3600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16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19872" y="2515543"/>
            <a:ext cx="2326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나눔명조" pitchFamily="18" charset="-127"/>
                <a:ea typeface="나눔명조" pitchFamily="18" charset="-127"/>
              </a:rPr>
              <a:t>전략방안</a:t>
            </a:r>
            <a:endParaRPr lang="ko-KR" altLang="en-US" sz="4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149080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국민연금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815889" y="2865130"/>
            <a:ext cx="1485900" cy="1670344"/>
            <a:chOff x="3815889" y="2865130"/>
            <a:chExt cx="1485900" cy="167034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4" b="95420" l="2778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1831" flipV="1">
              <a:off x="3838251" y="3234440"/>
              <a:ext cx="1371600" cy="130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30" b="95556" l="641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89" y="2865130"/>
              <a:ext cx="14859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879">
            <a:off x="5560004" y="3358138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3056" y="2595914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4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475656" y="2242607"/>
            <a:ext cx="6119840" cy="2554545"/>
            <a:chOff x="4038504" y="3868593"/>
            <a:chExt cx="6119840" cy="2554545"/>
          </a:xfrm>
        </p:grpSpPr>
        <p:sp>
          <p:nvSpPr>
            <p:cNvPr id="3" name="TextBox 2"/>
            <p:cNvSpPr txBox="1"/>
            <p:nvPr/>
          </p:nvSpPr>
          <p:spPr>
            <a:xfrm>
              <a:off x="4047376" y="3868593"/>
              <a:ext cx="611096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TVCM , RADIO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세뱃돈 편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TV , RADIO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9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시 뉴스이전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10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시 드라마가 끝난 직후 방영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라디오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6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시 정각 시간방송 다음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</a:p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 </a:t>
              </a:r>
              <a:r>
                <a:rPr lang="en-US" altLang="ko-KR" sz="1600" dirty="0" err="1" smtClean="0">
                  <a:latin typeface="나눔명조" pitchFamily="18" charset="-127"/>
                  <a:ea typeface="나눔명조" pitchFamily="18" charset="-127"/>
                </a:rPr>
                <a:t>mbc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라디오 아침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8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시뉴스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클로징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이후 바로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소비자들에게 공감을 이끌어내 국민연금의 이미지를 제고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4" name="직사각형 3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 bwMode="auto">
            <a:xfrm>
              <a:off x="4073615" y="581280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303039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TVCM &amp; RADIO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63" y="5751840"/>
            <a:ext cx="910185" cy="96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03039"/>
            <a:ext cx="2744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 TVCM &amp; RADIO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960983"/>
            <a:ext cx="2348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자막과 함께 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나레이션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모두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66263" y="1340768"/>
            <a:ext cx="1971501" cy="1819945"/>
            <a:chOff x="466263" y="1340768"/>
            <a:chExt cx="1971501" cy="1819945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263" y="1340768"/>
              <a:ext cx="1971501" cy="145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37160" y="2204864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어린시절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 설날에</a:t>
              </a:r>
              <a:endParaRPr lang="ko-KR" altLang="en-US" sz="1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584" y="2852936"/>
              <a:ext cx="14285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나눔명조" pitchFamily="18" charset="-127"/>
                  <a:ea typeface="나눔명조" pitchFamily="18" charset="-127"/>
                </a:rPr>
                <a:t>어린시절</a:t>
              </a:r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 설날에</a:t>
              </a:r>
              <a:endParaRPr lang="ko-KR" altLang="en-US" sz="140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605151" y="1340768"/>
            <a:ext cx="2015486" cy="1819945"/>
            <a:chOff x="2605151" y="1340768"/>
            <a:chExt cx="2015486" cy="1819945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784" y="1340768"/>
              <a:ext cx="1971502" cy="145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605151" y="1916832"/>
              <a:ext cx="1992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어른들께 세배를 드리고</a:t>
              </a:r>
              <a:endParaRPr lang="ko-KR" altLang="en-US" sz="1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27784" y="2852936"/>
              <a:ext cx="19928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smtClean="0">
                  <a:latin typeface="나눔명조" pitchFamily="18" charset="-127"/>
                  <a:ea typeface="나눔명조" pitchFamily="18" charset="-127"/>
                </a:rPr>
                <a:t>어른들께 세배를 드리고</a:t>
              </a:r>
              <a:endParaRPr lang="ko-KR" altLang="en-US" sz="140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4742020" y="1340768"/>
            <a:ext cx="1990220" cy="1819945"/>
            <a:chOff x="4742020" y="1340768"/>
            <a:chExt cx="1990220" cy="1819945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020" y="1340768"/>
              <a:ext cx="1990220" cy="145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814028" y="1412776"/>
              <a:ext cx="1653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받은 세뱃돈은 항상</a:t>
              </a:r>
              <a:endParaRPr lang="ko-KR" altLang="en-US" sz="1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63199" y="2852936"/>
              <a:ext cx="1653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받은 세뱃돈은 항상</a:t>
              </a:r>
              <a:endParaRPr lang="ko-KR" altLang="en-US" sz="140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6624623" y="1341929"/>
            <a:ext cx="2771913" cy="2303095"/>
            <a:chOff x="6624623" y="1341929"/>
            <a:chExt cx="2771913" cy="2303095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3573" y="1341929"/>
              <a:ext cx="1971501" cy="145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880858" y="1413937"/>
              <a:ext cx="193835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어머니가 </a:t>
              </a:r>
              <a:r>
                <a:rPr lang="ko-KR" altLang="en-US" sz="1400" dirty="0" err="1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가져가셨었죠</a:t>
              </a:r>
              <a:endParaRPr lang="en-US" altLang="ko-KR" sz="1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다 크면 준다는 말만을</a:t>
              </a:r>
              <a:endParaRPr lang="en-US" altLang="ko-KR" sz="1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남기시고는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..</a:t>
              </a:r>
              <a:endParaRPr lang="ko-KR" altLang="en-US" sz="1400" dirty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24623" y="2906360"/>
              <a:ext cx="277191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어머니가 가져가시곤 했죠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다 크면 준다거나</a:t>
              </a:r>
              <a:r>
                <a:rPr lang="en-US" altLang="ko-KR" sz="1400" dirty="0" smtClean="0">
                  <a:latin typeface="나눔명조" pitchFamily="18" charset="-127"/>
                  <a:ea typeface="나눔명조" pitchFamily="18" charset="-127"/>
                </a:rPr>
                <a:t>..</a:t>
              </a:r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저금해주신다는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말만 </a:t>
              </a:r>
              <a:r>
                <a:rPr lang="ko-KR" altLang="en-US" sz="1400" dirty="0" err="1" smtClean="0">
                  <a:latin typeface="나눔명조" pitchFamily="18" charset="-127"/>
                  <a:ea typeface="나눔명조" pitchFamily="18" charset="-127"/>
                </a:rPr>
                <a:t>남기신채</a:t>
              </a:r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 말이에요 하하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88588" y="3394395"/>
            <a:ext cx="1995180" cy="2357445"/>
            <a:chOff x="488588" y="3394395"/>
            <a:chExt cx="1995180" cy="2357445"/>
          </a:xfrm>
        </p:grpSpPr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88" y="3394395"/>
              <a:ext cx="1974135" cy="145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28384" y="4330499"/>
              <a:ext cx="17684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어린시절엔</a:t>
              </a:r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 그랬었죠</a:t>
              </a:r>
              <a:endParaRPr lang="en-US" altLang="ko-KR" sz="1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괜히 미워하고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..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5417" y="5013176"/>
              <a:ext cx="193835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 smtClean="0">
                  <a:latin typeface="나눔명조" pitchFamily="18" charset="-127"/>
                  <a:ea typeface="나눔명조" pitchFamily="18" charset="-127"/>
                </a:rPr>
                <a:t>어린시절엔</a:t>
              </a:r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 그러잖아요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괜히 밉고</a:t>
              </a:r>
              <a:r>
                <a:rPr lang="en-US" altLang="ko-KR" sz="1400" dirty="0" smtClean="0">
                  <a:latin typeface="나눔명조" pitchFamily="18" charset="-127"/>
                  <a:ea typeface="나눔명조" pitchFamily="18" charset="-127"/>
                </a:rPr>
                <a:t>..</a:t>
              </a:r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미워하고 참</a:t>
              </a:r>
              <a:endParaRPr lang="en-US" altLang="ko-KR" sz="14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err="1" smtClean="0">
                  <a:latin typeface="나눔명조" pitchFamily="18" charset="-127"/>
                  <a:ea typeface="나눔명조" pitchFamily="18" charset="-127"/>
                </a:rPr>
                <a:t>뺏긴거같고</a:t>
              </a:r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400" dirty="0" err="1" smtClean="0">
                  <a:latin typeface="나눔명조" pitchFamily="18" charset="-127"/>
                  <a:ea typeface="나눔명조" pitchFamily="18" charset="-127"/>
                </a:rPr>
                <a:t>그쵸</a:t>
              </a:r>
              <a:r>
                <a:rPr lang="en-US" altLang="ko-KR" sz="1400" dirty="0" smtClean="0">
                  <a:latin typeface="나눔명조" pitchFamily="18" charset="-127"/>
                  <a:ea typeface="나눔명조" pitchFamily="18" charset="-127"/>
                </a:rPr>
                <a:t>?</a:t>
              </a:r>
              <a:endParaRPr lang="en-US" altLang="ko-KR" sz="1400" dirty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2483768" y="3419509"/>
            <a:ext cx="2496196" cy="2313747"/>
            <a:chOff x="2483768" y="3419509"/>
            <a:chExt cx="2496196" cy="2313747"/>
          </a:xfrm>
        </p:grpSpPr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784" y="3419509"/>
              <a:ext cx="1990220" cy="1501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579248" y="4109933"/>
              <a:ext cx="216277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몰랐었죠 그것들 다</a:t>
              </a:r>
              <a:endParaRPr lang="en-US" altLang="ko-KR" sz="1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어머니의 사랑과 마음으로</a:t>
              </a:r>
              <a:endParaRPr lang="en-US" altLang="ko-KR" sz="1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제게 </a:t>
              </a:r>
              <a:r>
                <a:rPr lang="ko-KR" altLang="en-US" sz="1400" dirty="0" err="1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돌아왔다는걸</a:t>
              </a:r>
              <a:r>
                <a:rPr lang="en-US" altLang="ko-KR" sz="1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..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83768" y="4994592"/>
              <a:ext cx="249619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몰랐죠 그것들 다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나를 위해 써주신</a:t>
              </a:r>
              <a:r>
                <a:rPr lang="ko-KR" altLang="en-US" sz="1400" dirty="0">
                  <a:latin typeface="나눔명조" pitchFamily="18" charset="-127"/>
                  <a:ea typeface="나눔명조" pitchFamily="18" charset="-127"/>
                </a:rPr>
                <a:t>걸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그게 다 나에게 돌아 왔다는 것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4812108" y="3419509"/>
            <a:ext cx="3066865" cy="2313747"/>
            <a:chOff x="4812108" y="3419509"/>
            <a:chExt cx="3066865" cy="2313747"/>
          </a:xfrm>
        </p:grpSpPr>
        <p:sp>
          <p:nvSpPr>
            <p:cNvPr id="12" name="직사각형 11"/>
            <p:cNvSpPr/>
            <p:nvPr/>
          </p:nvSpPr>
          <p:spPr>
            <a:xfrm>
              <a:off x="4884768" y="3419509"/>
              <a:ext cx="2006241" cy="14588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456" y="3727985"/>
              <a:ext cx="1054864" cy="437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884768" y="4206449"/>
              <a:ext cx="2028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latin typeface="나눔명조" pitchFamily="18" charset="-127"/>
                  <a:ea typeface="나눔명조" pitchFamily="18" charset="-127"/>
                </a:rPr>
                <a:t>엄마한테 맡겼던 세뱃돈같이</a:t>
              </a:r>
              <a:endParaRPr lang="en-US" altLang="ko-KR" sz="12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200" dirty="0" smtClean="0">
                  <a:latin typeface="나눔명조" pitchFamily="18" charset="-127"/>
                  <a:ea typeface="나눔명조" pitchFamily="18" charset="-127"/>
                </a:rPr>
                <a:t>국민연금도 그래요</a:t>
              </a:r>
              <a:endParaRPr lang="en-US" altLang="ko-KR" sz="12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2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  <a:endParaRPr lang="ko-KR" altLang="en-US" sz="12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12108" y="4994592"/>
              <a:ext cx="306686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엄마한테 맡겼던 세뱃돈같이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국민연금도 그래요</a:t>
              </a:r>
              <a:r>
                <a:rPr lang="en-US" altLang="ko-KR" sz="1400" dirty="0">
                  <a:latin typeface="나눔명조" pitchFamily="18" charset="-127"/>
                  <a:ea typeface="나눔명조" pitchFamily="18" charset="-127"/>
                </a:rPr>
                <a:t> </a:t>
              </a:r>
            </a:p>
            <a:p>
              <a:r>
                <a:rPr lang="ko-KR" altLang="en-US" sz="1400" dirty="0" smtClean="0">
                  <a:latin typeface="나눔명조" pitchFamily="18" charset="-127"/>
                  <a:ea typeface="나눔명조" pitchFamily="18" charset="-127"/>
                </a:rPr>
                <a:t>안심하세요 모두 당신을 </a:t>
              </a:r>
              <a:r>
                <a:rPr lang="ko-KR" altLang="en-US" sz="1400" dirty="0" err="1" smtClean="0">
                  <a:latin typeface="나눔명조" pitchFamily="18" charset="-127"/>
                  <a:ea typeface="나눔명조" pitchFamily="18" charset="-127"/>
                </a:rPr>
                <a:t>위한거니까요</a:t>
              </a:r>
              <a:endParaRPr lang="en-US" altLang="ko-KR" sz="1400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005631" y="6156012"/>
            <a:ext cx="5086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나레</a:t>
            </a:r>
            <a:r>
              <a:rPr lang="ko-KR" altLang="en-US" sz="2400" dirty="0" err="1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이션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 그대로 라디오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CM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에도 방영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2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03039"/>
            <a:ext cx="5806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ATTENTION – 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지하철 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버스 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배너 광고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8800"/>
            <a:ext cx="4527666" cy="135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96" y="1628800"/>
            <a:ext cx="4464496" cy="135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그룹 7"/>
          <p:cNvGrpSpPr/>
          <p:nvPr/>
        </p:nvGrpSpPr>
        <p:grpSpPr>
          <a:xfrm>
            <a:off x="2483768" y="3537143"/>
            <a:ext cx="4811790" cy="2554545"/>
            <a:chOff x="4038504" y="3868593"/>
            <a:chExt cx="4811790" cy="2554545"/>
          </a:xfrm>
        </p:grpSpPr>
        <p:sp>
          <p:nvSpPr>
            <p:cNvPr id="9" name="TextBox 8"/>
            <p:cNvSpPr txBox="1"/>
            <p:nvPr/>
          </p:nvSpPr>
          <p:spPr>
            <a:xfrm>
              <a:off x="4047376" y="3868593"/>
              <a:ext cx="4802918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대중교통 광고 시안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어머니편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아들편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버스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지하철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배너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주요도시를 경유하는 전철과 버스에 광고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NAVER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상단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배너칸에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광고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어머니를 향한 메시지와 함께 국민연금에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대한 이미지 제고 확대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/>
            <p:cNvSpPr/>
            <p:nvPr/>
          </p:nvSpPr>
          <p:spPr bwMode="auto">
            <a:xfrm>
              <a:off x="4038504" y="5632658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03039"/>
            <a:ext cx="299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여의도 광장 </a:t>
            </a:r>
            <a:r>
              <a:rPr lang="ko-KR" altLang="en-US" sz="2400" dirty="0" err="1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플래시몹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09" y="3233615"/>
            <a:ext cx="1842347" cy="3350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971600" y="1844824"/>
            <a:ext cx="5042622" cy="4278094"/>
            <a:chOff x="4038504" y="3868593"/>
            <a:chExt cx="5042622" cy="4278094"/>
          </a:xfrm>
        </p:grpSpPr>
        <p:sp>
          <p:nvSpPr>
            <p:cNvPr id="8" name="TextBox 7"/>
            <p:cNvSpPr txBox="1"/>
            <p:nvPr/>
          </p:nvSpPr>
          <p:spPr>
            <a:xfrm>
              <a:off x="4047376" y="3868593"/>
              <a:ext cx="5033750" cy="4278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여의도 광장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플래시몹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보도자료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SNS 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매주 일요일 점심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4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주에 걸쳐 진행되며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플래시몹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인원들이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4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주간 연속되는 메시지를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여의도광장에서 만든다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 1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주차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–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어머니의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 2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주차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–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행복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한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 3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주차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-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노후를 위하여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4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주차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–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국민연금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어머니를 향한 메시지와 함께 국민연금에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대한 이미지 제고 확대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SNS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와 보도자료를 통한 국민연금의 어머니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컨셉에대한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관심도 증가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038504" y="689292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03039"/>
            <a:ext cx="54890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어머니의 가계부</a:t>
            </a:r>
            <a:endParaRPr lang="en-US" altLang="ko-KR" sz="2400" dirty="0" smtClean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국민연금 계산기 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&amp; 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가계부 어플리케이션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2" y="2411061"/>
            <a:ext cx="1528259" cy="231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621" y="2411061"/>
            <a:ext cx="1528259" cy="231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3941320" y="2132856"/>
            <a:ext cx="5049034" cy="3539430"/>
            <a:chOff x="4038504" y="3868593"/>
            <a:chExt cx="5049034" cy="3539430"/>
          </a:xfrm>
        </p:grpSpPr>
        <p:sp>
          <p:nvSpPr>
            <p:cNvPr id="8" name="TextBox 7"/>
            <p:cNvSpPr txBox="1"/>
            <p:nvPr/>
          </p:nvSpPr>
          <p:spPr>
            <a:xfrm>
              <a:off x="4047376" y="3868593"/>
              <a:ext cx="5040162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어머니의 가계부 국민연금계산기 가계부 어플리케이션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IOS , ANDROID ,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보도자료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SNS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국민연금계산기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&amp;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가계부어플리케이션을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무료로 배포 어플리케이션네임은 어머니의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가계부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국민연급 가입자들의 관심거리인 국민연금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액수 계산을 쉽게 도와주는 어플리케이션을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배포함으로써 국민연금의 공정성을 알리고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사람들의</a:t>
              </a:r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불안 해소에 기여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또한 국민연금의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확실성을 알릴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수있다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.</a:t>
              </a: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060644" y="5890767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직선 연결선 5"/>
          <p:cNvCxnSpPr/>
          <p:nvPr/>
        </p:nvCxnSpPr>
        <p:spPr>
          <a:xfrm>
            <a:off x="3707904" y="1844824"/>
            <a:ext cx="0" cy="403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529" y="1529211"/>
            <a:ext cx="1384279" cy="127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3354" y="2060848"/>
            <a:ext cx="5900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향기가</a:t>
            </a:r>
            <a:r>
              <a:rPr lang="ko-KR" altLang="en-US" sz="2400" dirty="0" smtClean="0">
                <a:solidFill>
                  <a:srgbClr val="7030A0"/>
                </a:solidFill>
                <a:latin typeface="나눔명조" pitchFamily="18" charset="-127"/>
                <a:ea typeface="나눔명조" pitchFamily="18" charset="-127"/>
              </a:rPr>
              <a:t> 없는 꽃에는 나비가 날아오지 않는다</a:t>
            </a:r>
            <a:endParaRPr lang="en-US" altLang="ko-KR" sz="2400" dirty="0" smtClean="0">
              <a:solidFill>
                <a:srgbClr val="7030A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공생할 수 없다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grpSp>
        <p:nvGrpSpPr>
          <p:cNvPr id="9" name="그룹 8"/>
          <p:cNvGrpSpPr/>
          <p:nvPr/>
        </p:nvGrpSpPr>
        <p:grpSpPr>
          <a:xfrm>
            <a:off x="3830891" y="2852936"/>
            <a:ext cx="1485900" cy="1670344"/>
            <a:chOff x="3815889" y="2865130"/>
            <a:chExt cx="1485900" cy="1670344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24" b="95420" l="2778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1831" flipV="1">
              <a:off x="3838251" y="3234440"/>
              <a:ext cx="1371600" cy="130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30" b="95556" l="641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89" y="2865130"/>
              <a:ext cx="14859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879">
            <a:off x="1120823" y="2927201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6136" y="170454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259969" y="44109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사람과 사이 </a:t>
            </a:r>
            <a:endParaRPr lang="en-US" altLang="ko-KR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사람과 기업</a:t>
            </a:r>
            <a:endParaRPr lang="en-US" altLang="ko-KR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>
                <a:latin typeface="나눔명조" pitchFamily="18" charset="-127"/>
                <a:ea typeface="나눔명조" pitchFamily="18" charset="-127"/>
              </a:rPr>
              <a:t>국가와 사람</a:t>
            </a:r>
            <a:endParaRPr lang="en-US" altLang="ko-KR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다를 바 없다</a:t>
            </a:r>
            <a:r>
              <a:rPr lang="en-US" altLang="ko-KR" dirty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ctr"/>
            <a:r>
              <a:rPr lang="ko-KR" altLang="en-US" dirty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각자 고유의 향기를 뿜어야 한다</a:t>
            </a:r>
            <a:r>
              <a:rPr lang="en-US" altLang="ko-KR" dirty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26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03039"/>
            <a:ext cx="5561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주요도시 화장실에 어머니의 마음 </a:t>
            </a:r>
            <a:endParaRPr lang="en-US" altLang="ko-KR" sz="2400" dirty="0" smtClean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en-US" altLang="ko-KR" sz="2400" dirty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                                    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거울 문구 부착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989" y="1412776"/>
            <a:ext cx="2232742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0" y="3877878"/>
            <a:ext cx="2189591" cy="266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726136" y="1916832"/>
            <a:ext cx="5188495" cy="3293209"/>
            <a:chOff x="4038504" y="3868593"/>
            <a:chExt cx="5188495" cy="3293209"/>
          </a:xfrm>
        </p:grpSpPr>
        <p:sp>
          <p:nvSpPr>
            <p:cNvPr id="7" name="TextBox 6"/>
            <p:cNvSpPr txBox="1"/>
            <p:nvPr/>
          </p:nvSpPr>
          <p:spPr>
            <a:xfrm>
              <a:off x="4047376" y="3868593"/>
              <a:ext cx="5179623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주요도시 화장실 어머니의 마음 거울 문구 부착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보도자료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SNS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주요도시 화장실에 어머니의 마음 거울문구를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부착한다 내용은 간단하다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“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아들아 손 잘 씻고 다녀라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”</a:t>
              </a: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“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겉모습보다 마음이 중요하단다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”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등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어린 시절 어머니께 들었던 이야기들을 부착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</a:t>
              </a: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어머니에 대한 기억 또는 회상으로 국민연금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이미지를 어머니화 하는데 기여할 것으로 기대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        국민연금 이미지제고 </a:t>
              </a:r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038504" y="638887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5868144" y="1916832"/>
            <a:ext cx="0" cy="403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03039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어머니께 보내는 영상편지 콘테스트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413545" cy="1728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8" y="3789040"/>
            <a:ext cx="222885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" name="그룹 5"/>
          <p:cNvGrpSpPr/>
          <p:nvPr/>
        </p:nvGrpSpPr>
        <p:grpSpPr>
          <a:xfrm>
            <a:off x="3468111" y="1845399"/>
            <a:ext cx="5208345" cy="4031873"/>
            <a:chOff x="4036288" y="3868593"/>
            <a:chExt cx="5208345" cy="4031873"/>
          </a:xfrm>
        </p:grpSpPr>
        <p:sp>
          <p:nvSpPr>
            <p:cNvPr id="7" name="TextBox 6"/>
            <p:cNvSpPr txBox="1"/>
            <p:nvPr/>
          </p:nvSpPr>
          <p:spPr>
            <a:xfrm>
              <a:off x="4047376" y="3868593"/>
              <a:ext cx="5197257" cy="403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어머니께 보내는 영상편지 콘테스트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보도자료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SNS YOUTUBE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등 각종 동영상 매체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YOUTUBE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에 국민연금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–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어머니께 보내는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영상편지 콘테스트 채널을 개설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어머니에게 평소에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하고싶던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말이나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생전에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계실때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못해드렸던 말 등등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감동적인 사연을 선정 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선정을 통해 스마트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TV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증정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어머니에 대한 기억 또는 회상으로 국민연금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이미지를 어머니화 하는데 기여할 것으로 기대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        국민연금 이미지제고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화제를 통해 더욱더 확대 기대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ko-KR" altLang="en-US" sz="1600" dirty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036288" y="6592708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3131840" y="1958930"/>
            <a:ext cx="0" cy="403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75" y="3619610"/>
            <a:ext cx="2832657" cy="2113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66" y="1565906"/>
            <a:ext cx="2835512" cy="2053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6" y="-150912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303039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어머니와의 산행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36459"/>
            <a:ext cx="1518812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546727" y="1916832"/>
            <a:ext cx="5249409" cy="3293209"/>
            <a:chOff x="4038504" y="3868593"/>
            <a:chExt cx="5249409" cy="3293209"/>
          </a:xfrm>
        </p:grpSpPr>
        <p:sp>
          <p:nvSpPr>
            <p:cNvPr id="8" name="TextBox 7"/>
            <p:cNvSpPr txBox="1"/>
            <p:nvPr/>
          </p:nvSpPr>
          <p:spPr>
            <a:xfrm>
              <a:off x="4047376" y="3868593"/>
              <a:ext cx="5240537" cy="32932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어머니와의 산행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미디어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보도자료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, SNS </a:t>
              </a:r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실행방안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어머니와의 산행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인증샷을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국민연금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페이스북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에 올리면 추첨을 통해 산악용품 세트 지급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또한 주요 등산로 입구에서 산은 어머니 라는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  <a:r>
                <a:rPr lang="ko-KR" altLang="en-US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문구가 적힌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물티슈와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생수 휴대용 휴지통 지급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</a:t>
              </a:r>
            </a:p>
            <a:p>
              <a:endParaRPr lang="en-US" altLang="ko-KR" sz="1600" dirty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기대효과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: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국민연금의 어머니 이미지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메이킹에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기여 기대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건강하고 밝은 이미지 형성 기대 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  <a:p>
              <a:r>
                <a:rPr lang="en-US" altLang="ko-KR" sz="1600" dirty="0">
                  <a:latin typeface="나눔명조" pitchFamily="18" charset="-127"/>
                  <a:ea typeface="나눔명조" pitchFamily="18" charset="-127"/>
                </a:rPr>
                <a:t>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               </a:t>
              </a:r>
              <a:r>
                <a:rPr lang="ko-KR" altLang="en-US" sz="1600" dirty="0" err="1" smtClean="0">
                  <a:latin typeface="나눔명조" pitchFamily="18" charset="-127"/>
                  <a:ea typeface="나눔명조" pitchFamily="18" charset="-127"/>
                </a:rPr>
                <a:t>인증샷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 이벤트를 통해 </a:t>
              </a:r>
              <a:r>
                <a:rPr lang="en-US" altLang="ko-KR" sz="1600" dirty="0" smtClean="0">
                  <a:latin typeface="나눔명조" pitchFamily="18" charset="-127"/>
                  <a:ea typeface="나눔명조" pitchFamily="18" charset="-127"/>
                </a:rPr>
                <a:t>SNS </a:t>
              </a:r>
              <a:r>
                <a:rPr lang="ko-KR" altLang="en-US" sz="1600" dirty="0" smtClean="0">
                  <a:latin typeface="나눔명조" pitchFamily="18" charset="-127"/>
                  <a:ea typeface="나눔명조" pitchFamily="18" charset="-127"/>
                </a:rPr>
                <a:t>및 보도자료 확산</a:t>
              </a:r>
              <a:endParaRPr lang="en-US" altLang="ko-KR" sz="1600" dirty="0" smtClean="0">
                <a:latin typeface="나눔명조" pitchFamily="18" charset="-127"/>
                <a:ea typeface="나눔명조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4038504" y="3940601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4038504" y="4426079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4038504" y="493343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4038504" y="6388873"/>
              <a:ext cx="53975" cy="2127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b="1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직선 연결선 12"/>
          <p:cNvCxnSpPr/>
          <p:nvPr/>
        </p:nvCxnSpPr>
        <p:spPr>
          <a:xfrm>
            <a:off x="5724128" y="1844824"/>
            <a:ext cx="0" cy="403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5" b="92941" l="6868" r="92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19" y="1666754"/>
            <a:ext cx="1980220" cy="198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그룹 1"/>
          <p:cNvGrpSpPr/>
          <p:nvPr/>
        </p:nvGrpSpPr>
        <p:grpSpPr>
          <a:xfrm>
            <a:off x="3830891" y="3646974"/>
            <a:ext cx="1485900" cy="1670344"/>
            <a:chOff x="3815889" y="2865130"/>
            <a:chExt cx="1485900" cy="1670344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24" b="95420" l="2778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1831" flipV="1">
              <a:off x="3838251" y="3234440"/>
              <a:ext cx="1371600" cy="130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630" b="95556" l="641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89" y="2865130"/>
              <a:ext cx="14859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879">
            <a:off x="4527664" y="3855740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3212976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7864" y="2564904"/>
            <a:ext cx="2380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감사</a:t>
            </a:r>
            <a:r>
              <a:rPr lang="ko-KR" altLang="en-US" sz="3600" dirty="0" smtClean="0">
                <a:latin typeface="나눔명조" pitchFamily="18" charset="-127"/>
                <a:ea typeface="나눔명조" pitchFamily="18" charset="-127"/>
              </a:rPr>
              <a:t>합니다</a:t>
            </a:r>
            <a:endParaRPr lang="ko-KR" altLang="en-US" sz="3600" dirty="0"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4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5" b="92941" l="6868" r="926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836712"/>
            <a:ext cx="396044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43808" y="2492896"/>
            <a:ext cx="34034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국민연</a:t>
            </a:r>
            <a:r>
              <a:rPr lang="ko-KR" altLang="en-US" sz="6600" dirty="0" smtClean="0">
                <a:latin typeface="나눔명조" pitchFamily="18" charset="-127"/>
                <a:ea typeface="나눔명조" pitchFamily="18" charset="-127"/>
              </a:rPr>
              <a:t>금</a:t>
            </a:r>
            <a:endParaRPr lang="en-US" altLang="ko-KR" sz="6600" dirty="0" smtClean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952328" y="335699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6000" dirty="0" err="1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國民</a:t>
            </a:r>
            <a:r>
              <a:rPr lang="ko-KR" altLang="en-US" sz="6000" dirty="0" err="1" smtClean="0">
                <a:solidFill>
                  <a:schemeClr val="bg1">
                    <a:lumMod val="50000"/>
                  </a:schemeClr>
                </a:solidFill>
                <a:latin typeface="나눔명조" pitchFamily="18" charset="-127"/>
                <a:ea typeface="나눔명조" pitchFamily="18" charset="-127"/>
              </a:rPr>
              <a:t>年金</a:t>
            </a:r>
            <a:endParaRPr lang="en-US" altLang="ko-KR" sz="6000" dirty="0" smtClean="0">
              <a:solidFill>
                <a:schemeClr val="bg1">
                  <a:lumMod val="50000"/>
                </a:schemeClr>
              </a:solidFill>
              <a:latin typeface="나눔명조" pitchFamily="18" charset="-127"/>
              <a:ea typeface="나눔명조" pitchFamily="18" charset="-127"/>
            </a:endParaRPr>
          </a:p>
          <a:p>
            <a:endParaRPr lang="ko-KR" altLang="en-US" sz="6000" dirty="0">
              <a:solidFill>
                <a:schemeClr val="bg1">
                  <a:lumMod val="50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5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3815889" y="2865130"/>
            <a:ext cx="1485900" cy="1670344"/>
            <a:chOff x="3815889" y="2865130"/>
            <a:chExt cx="1485900" cy="167034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24" b="95420" l="2778" r="937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1831" flipV="1">
              <a:off x="3838251" y="3234440"/>
              <a:ext cx="1371600" cy="13010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30" b="95556" l="641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889" y="2865130"/>
              <a:ext cx="148590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419872" y="2515543"/>
            <a:ext cx="23262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>
                <a:latin typeface="나눔명조" pitchFamily="18" charset="-127"/>
                <a:ea typeface="나눔명조" pitchFamily="18" charset="-127"/>
              </a:rPr>
              <a:t>상황분석</a:t>
            </a:r>
            <a:endParaRPr lang="ko-KR" altLang="en-US" sz="4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1880" y="4149080"/>
            <a:ext cx="2133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명조" pitchFamily="18" charset="-127"/>
                <a:ea typeface="나눔명조" pitchFamily="18" charset="-127"/>
              </a:rPr>
              <a:t>국민연금</a:t>
            </a:r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22879">
            <a:off x="5530227" y="4563747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39" b="96386" l="4762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62359" y="1305834"/>
            <a:ext cx="1288824" cy="1275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44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0" y="4252541"/>
            <a:ext cx="1296144" cy="13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55776" y="1801847"/>
            <a:ext cx="404309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국가에서 운영하는 가입자 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19.886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천명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국가가 보장하는 보험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민간 금융상품에 비해 수익률 높음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종신상품이어서 죽을 때 까지 연금 지급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물가를 반영해 지급한다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보험의 성격이 있다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소득재분배로 사회통합에 기여</a:t>
            </a:r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ctr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ctr"/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ctr"/>
            <a:endParaRPr lang="en-US" altLang="ko-KR" dirty="0" smtClean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03039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국민연금이란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….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555776" y="1700808"/>
            <a:ext cx="4043094" cy="21602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15616" y="4869160"/>
            <a:ext cx="6869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모든</a:t>
            </a:r>
            <a:r>
              <a:rPr lang="ko-KR" altLang="en-US" sz="24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 국민이 가입대상으로 강제성이 있는 보험 이며</a:t>
            </a:r>
            <a:endParaRPr lang="en-US" altLang="ko-KR" sz="2400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나라에서 운영하는 보험</a:t>
            </a:r>
            <a:endParaRPr lang="en-US" altLang="ko-KR" sz="2400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-99392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40352" y="635171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나눔명조" pitchFamily="18" charset="-127"/>
                <a:ea typeface="나눔명조" pitchFamily="18" charset="-127"/>
              </a:rPr>
              <a:t>상황분석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7956376" y="6309320"/>
            <a:ext cx="936104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19778"/>
            <a:ext cx="833338" cy="885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-99392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303039"/>
            <a:ext cx="424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국민들이 생각하는 국민연금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….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aphicFrame>
        <p:nvGraphicFramePr>
          <p:cNvPr id="30" name="차트 29"/>
          <p:cNvGraphicFramePr/>
          <p:nvPr>
            <p:extLst>
              <p:ext uri="{D42A27DB-BD31-4B8C-83A1-F6EECF244321}">
                <p14:modId xmlns:p14="http://schemas.microsoft.com/office/powerpoint/2010/main" val="2031087821"/>
              </p:ext>
            </p:extLst>
          </p:nvPr>
        </p:nvGraphicFramePr>
        <p:xfrm>
          <a:off x="659904" y="1916832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1" name="모서리가 둥근 직사각형 30"/>
          <p:cNvSpPr/>
          <p:nvPr/>
        </p:nvSpPr>
        <p:spPr>
          <a:xfrm>
            <a:off x="3309386" y="3573016"/>
            <a:ext cx="720080" cy="2880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44" name="TextBox 6143"/>
          <p:cNvSpPr txBox="1"/>
          <p:nvPr/>
        </p:nvSpPr>
        <p:spPr>
          <a:xfrm>
            <a:off x="1002195" y="328498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12.8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148" name="TextBox 6147"/>
          <p:cNvSpPr txBox="1"/>
          <p:nvPr/>
        </p:nvSpPr>
        <p:spPr>
          <a:xfrm>
            <a:off x="515877" y="4221088"/>
            <a:ext cx="3291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전체 국민 중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12.8%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만이 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국민연금 제도를 신뢰하는 것으로 나타남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graphicFrame>
        <p:nvGraphicFramePr>
          <p:cNvPr id="37" name="차트 36"/>
          <p:cNvGraphicFramePr/>
          <p:nvPr>
            <p:extLst>
              <p:ext uri="{D42A27DB-BD31-4B8C-83A1-F6EECF244321}">
                <p14:modId xmlns:p14="http://schemas.microsoft.com/office/powerpoint/2010/main" val="4139063710"/>
              </p:ext>
            </p:extLst>
          </p:nvPr>
        </p:nvGraphicFramePr>
        <p:xfrm>
          <a:off x="4716016" y="1741458"/>
          <a:ext cx="4248472" cy="3487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6150" name="직선 연결선 6149"/>
          <p:cNvCxnSpPr/>
          <p:nvPr/>
        </p:nvCxnSpPr>
        <p:spPr>
          <a:xfrm>
            <a:off x="4572000" y="1700808"/>
            <a:ext cx="0" cy="32403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직선 연결선 6151"/>
          <p:cNvCxnSpPr/>
          <p:nvPr/>
        </p:nvCxnSpPr>
        <p:spPr>
          <a:xfrm flipV="1">
            <a:off x="4788024" y="3717032"/>
            <a:ext cx="1368152" cy="1368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직선 연결선 6153"/>
          <p:cNvCxnSpPr/>
          <p:nvPr/>
        </p:nvCxnSpPr>
        <p:spPr>
          <a:xfrm flipV="1">
            <a:off x="5148064" y="3717032"/>
            <a:ext cx="1368152" cy="1368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직선 연결선 6155"/>
          <p:cNvCxnSpPr/>
          <p:nvPr/>
        </p:nvCxnSpPr>
        <p:spPr>
          <a:xfrm flipV="1">
            <a:off x="5472100" y="3861048"/>
            <a:ext cx="1368152" cy="136815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7" name="모서리가 둥근 직사각형 6156"/>
          <p:cNvSpPr/>
          <p:nvPr/>
        </p:nvSpPr>
        <p:spPr>
          <a:xfrm>
            <a:off x="5652120" y="1988840"/>
            <a:ext cx="1368152" cy="1728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58" name="TextBox 6157"/>
          <p:cNvSpPr txBox="1"/>
          <p:nvPr/>
        </p:nvSpPr>
        <p:spPr>
          <a:xfrm>
            <a:off x="3059832" y="692696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나눔명조" pitchFamily="18" charset="-127"/>
                <a:ea typeface="나눔명조" pitchFamily="18" charset="-127"/>
              </a:rPr>
              <a:t>Source : </a:t>
            </a:r>
            <a:r>
              <a:rPr lang="ko-KR" altLang="en-US" sz="1100" dirty="0" smtClean="0">
                <a:latin typeface="나눔명조" pitchFamily="18" charset="-127"/>
                <a:ea typeface="나눔명조" pitchFamily="18" charset="-127"/>
              </a:rPr>
              <a:t>건치신문 </a:t>
            </a:r>
            <a:r>
              <a:rPr lang="en-US" altLang="ko-KR" sz="1100" dirty="0" smtClean="0">
                <a:latin typeface="나눔명조" pitchFamily="18" charset="-127"/>
                <a:ea typeface="나눔명조" pitchFamily="18" charset="-127"/>
              </a:rPr>
              <a:t>07/10/29</a:t>
            </a:r>
            <a:endParaRPr lang="ko-KR" altLang="en-US" sz="11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159" name="TextBox 6158"/>
          <p:cNvSpPr txBox="1"/>
          <p:nvPr/>
        </p:nvSpPr>
        <p:spPr>
          <a:xfrm>
            <a:off x="4727939" y="5373216"/>
            <a:ext cx="407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80%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에 육박하는 사람들이</a:t>
            </a: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자신이 낸 돈에 대한 신뢰성을 의심 </a:t>
            </a:r>
            <a:r>
              <a:rPr lang="ko-KR" altLang="en-US" sz="1600" dirty="0" err="1" smtClean="0">
                <a:latin typeface="나눔명조" pitchFamily="18" charset="-127"/>
                <a:ea typeface="나눔명조" pitchFamily="18" charset="-127"/>
              </a:rPr>
              <a:t>하고있다</a:t>
            </a:r>
            <a:endParaRPr lang="en-US" altLang="ko-KR" sz="1600" dirty="0" smtClean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160" name="TextBox 6159"/>
          <p:cNvSpPr txBox="1"/>
          <p:nvPr/>
        </p:nvSpPr>
        <p:spPr>
          <a:xfrm>
            <a:off x="246777" y="5374957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대한민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국 최대규모의 보험이지만</a:t>
            </a:r>
            <a:r>
              <a:rPr lang="en-US" altLang="ko-KR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..</a:t>
            </a:r>
          </a:p>
          <a:p>
            <a:pPr algn="ctr"/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연금 수급에 대한 불신이 팽배하고 있었다</a:t>
            </a:r>
            <a:r>
              <a:rPr lang="en-US" altLang="ko-KR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40352" y="635171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나눔명조" pitchFamily="18" charset="-127"/>
                <a:ea typeface="나눔명조" pitchFamily="18" charset="-127"/>
              </a:rPr>
              <a:t>상황분석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7956376" y="6309320"/>
            <a:ext cx="936104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5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144" grpId="0"/>
      <p:bldP spid="6157" grpId="0" animBg="1"/>
      <p:bldP spid="6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0865" y="2742019"/>
            <a:ext cx="860666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내 의지와는 관계없이 꼬박꼬박 떼어 져나가 저축되고 있다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강제로 하고 있는 저축인데도 해약 등도 어렵다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강제로 하고 있는 저축인데 그 돈을 운용하고 있는 곳은 그 건전성에 있어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잡음이 끊이지 않고 있다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일반 개인연금 불입금으로도 노후에 빠듯할 텐데 월 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십몇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 만원 내는 국민연금으로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생활하긴 힘들 것이다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고령화로인해 장기적 재정이 불투명해 보인다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그냥 나라에서 하니까 한다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기금이 고갈되면 나중에 받을 수 없을 것이다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  <a:p>
            <a:pPr marL="285750" indent="-285750" algn="ctr">
              <a:buFont typeface="Wingdings" pitchFamily="2" charset="2"/>
              <a:buChar char="ü"/>
            </a:pPr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-99392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303039"/>
            <a:ext cx="3542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왜 이런 상황이 되었을까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2387" y="2074202"/>
            <a:ext cx="4228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Source : twitter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설문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2040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세대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</a:t>
            </a:r>
            <a:r>
              <a:rPr lang="ko-KR" alt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명 참여 </a:t>
            </a:r>
            <a:r>
              <a:rPr lang="en-US" altLang="ko-KR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12/6/12</a:t>
            </a:r>
            <a:endParaRPr lang="ko-KR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6593" y="1826654"/>
            <a:ext cx="475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Q. </a:t>
            </a:r>
            <a:r>
              <a:rPr lang="ko-KR" altLang="en-US" dirty="0" smtClean="0">
                <a:latin typeface="나눔명조" pitchFamily="18" charset="-127"/>
                <a:ea typeface="나눔명조" pitchFamily="18" charset="-127"/>
              </a:rPr>
              <a:t>국민연금에 대해서 어떻게 생각하십니까</a:t>
            </a:r>
            <a:r>
              <a:rPr lang="en-US" altLang="ko-KR" dirty="0" smtClean="0"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dirty="0"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1100674" y="4509120"/>
            <a:ext cx="6999718" cy="1152128"/>
            <a:chOff x="1100674" y="4509120"/>
            <a:chExt cx="6999718" cy="1152128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05" b="98869" l="2885" r="899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674" y="4509120"/>
              <a:ext cx="833338" cy="885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138230" y="4830251"/>
              <a:ext cx="69621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dirty="0" smtClean="0">
                  <a:solidFill>
                    <a:schemeClr val="bg1"/>
                  </a:solidFill>
                  <a:latin typeface="나눔명조" pitchFamily="18" charset="-127"/>
                  <a:ea typeface="나눔명조" pitchFamily="18" charset="-127"/>
                </a:rPr>
                <a:t>자신</a:t>
              </a:r>
              <a:r>
                <a:rPr lang="ko-KR" altLang="en-US" sz="2400" dirty="0" smtClean="0">
                  <a:solidFill>
                    <a:srgbClr val="0070C0"/>
                  </a:solidFill>
                  <a:latin typeface="나눔명조" pitchFamily="18" charset="-127"/>
                  <a:ea typeface="나눔명조" pitchFamily="18" charset="-127"/>
                </a:rPr>
                <a:t>들의 돈이 추후 어떻게 될 지 모른다는 불확실성</a:t>
              </a:r>
              <a:endParaRPr lang="en-US" altLang="ko-KR" sz="24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endParaRPr>
            </a:p>
            <a:p>
              <a:pPr algn="ctr"/>
              <a:r>
                <a:rPr lang="ko-KR" altLang="en-US" sz="2400" dirty="0" smtClean="0">
                  <a:solidFill>
                    <a:srgbClr val="0070C0"/>
                  </a:solidFill>
                  <a:latin typeface="나눔명조" pitchFamily="18" charset="-127"/>
                  <a:ea typeface="나눔명조" pitchFamily="18" charset="-127"/>
                </a:rPr>
                <a:t>연금수급에 대한 불신이 낳은 오해들</a:t>
              </a:r>
              <a:endParaRPr lang="en-US" altLang="ko-KR" sz="24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endParaRPr>
            </a:p>
          </p:txBody>
        </p:sp>
      </p:grpSp>
      <p:cxnSp>
        <p:nvCxnSpPr>
          <p:cNvPr id="28" name="직선 연결선 27"/>
          <p:cNvCxnSpPr/>
          <p:nvPr/>
        </p:nvCxnSpPr>
        <p:spPr>
          <a:xfrm>
            <a:off x="2265059" y="5589240"/>
            <a:ext cx="4755213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740352" y="635171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나눔명조" pitchFamily="18" charset="-127"/>
                <a:ea typeface="나눔명조" pitchFamily="18" charset="-127"/>
              </a:rPr>
              <a:t>상황분석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7956376" y="6309320"/>
            <a:ext cx="936104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686448" y="5949280"/>
            <a:ext cx="3757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문제는 여기서 끝이 아니다</a:t>
            </a:r>
            <a:r>
              <a:rPr lang="en-US" altLang="ko-KR" sz="24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2400" dirty="0">
              <a:solidFill>
                <a:srgbClr val="C00000"/>
              </a:solidFill>
              <a:latin typeface="나눔명조" pitchFamily="18" charset="-127"/>
              <a:ea typeface="나눔명조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98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74122"/>
            <a:ext cx="1296144" cy="13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-99392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303039"/>
            <a:ext cx="6449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연금에 대한 불신이 팽배한 지금</a:t>
            </a:r>
            <a:endParaRPr lang="en-US" altLang="ko-KR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                                 대한민국은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 </a:t>
            </a:r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고령화 시대 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378" y="1955345"/>
            <a:ext cx="819807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2060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 생산가능인구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10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명이 노인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8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명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어린이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명 부양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우리나라 인구는 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저출산과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 기대수명 연장에 따라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2030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5,216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만 명을 정점으로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감소하기 시작하여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2060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4,396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만 명으로 감소 전망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-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생산가능인구 역시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3,704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만 명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(2016)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년을 정점으로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2,187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만 명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(2060)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으로 감소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-65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세이상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 고령인구는 지속적으로 증가하기 시작하여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2010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(545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만명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에 비해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2030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2.3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배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(1,269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만명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 , 2060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배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(1,762</a:t>
            </a:r>
            <a:r>
              <a:rPr lang="ko-KR" altLang="en-US" sz="1400" dirty="0" err="1" smtClean="0">
                <a:latin typeface="나눔명조" pitchFamily="18" charset="-127"/>
                <a:ea typeface="나눔명조" pitchFamily="18" charset="-127"/>
              </a:rPr>
              <a:t>만명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이상 증가</a:t>
            </a:r>
            <a:endParaRPr lang="en-US" altLang="ko-KR" sz="1400" dirty="0" smtClean="0"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총 인구 대비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65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세 이상 인구비중 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: 7.2%(2000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 – 11%(2010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 – 15.7%(2020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 – 40.1%(2060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년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)</a:t>
            </a:r>
            <a:endParaRPr lang="en-US" altLang="ko-KR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528" y="1753842"/>
            <a:ext cx="8568952" cy="259228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478378" y="4130106"/>
            <a:ext cx="812607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4243" y="4717593"/>
            <a:ext cx="7430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한국</a:t>
            </a:r>
            <a:r>
              <a:rPr lang="ko-KR" altLang="en-US" sz="20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은 이미 고령화 사회에 진입하였으며 </a:t>
            </a:r>
            <a:endParaRPr lang="en-US" altLang="ko-KR" sz="2000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en-US" altLang="ko-KR" sz="20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2013</a:t>
            </a:r>
            <a:r>
              <a:rPr lang="ko-KR" altLang="en-US" sz="20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년에 </a:t>
            </a:r>
            <a:r>
              <a:rPr lang="ko-KR" altLang="en-US" sz="2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고령사</a:t>
            </a:r>
            <a:r>
              <a:rPr lang="ko-KR" altLang="en-US" sz="2000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회 </a:t>
            </a:r>
            <a:r>
              <a:rPr lang="en-US" altLang="ko-KR" sz="20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2022</a:t>
            </a:r>
            <a:r>
              <a:rPr lang="ko-KR" altLang="en-US" sz="20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년에는 </a:t>
            </a:r>
            <a:r>
              <a:rPr lang="ko-KR" altLang="en-US" sz="2000" dirty="0" err="1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초고령</a:t>
            </a:r>
            <a:r>
              <a:rPr lang="ko-KR" altLang="en-US" sz="2000" dirty="0" smtClean="0">
                <a:solidFill>
                  <a:srgbClr val="C00000"/>
                </a:solidFill>
                <a:latin typeface="나눔명조" pitchFamily="18" charset="-127"/>
                <a:ea typeface="나눔명조" pitchFamily="18" charset="-127"/>
              </a:rPr>
              <a:t> 사회로 접어들 것으로 전망</a:t>
            </a:r>
            <a:endParaRPr lang="en-US" altLang="ko-KR" sz="2000" dirty="0" smtClean="0">
              <a:solidFill>
                <a:srgbClr val="C0000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endParaRPr lang="en-US" altLang="ko-KR" sz="2000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352" y="635171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나눔명조" pitchFamily="18" charset="-127"/>
                <a:ea typeface="나눔명조" pitchFamily="18" charset="-127"/>
              </a:rPr>
              <a:t>상황분석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7956376" y="6309320"/>
            <a:ext cx="936104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5" b="98869" l="2885" r="899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1296144" cy="137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3213863766"/>
              </p:ext>
            </p:extLst>
          </p:nvPr>
        </p:nvGraphicFramePr>
        <p:xfrm>
          <a:off x="2195736" y="958662"/>
          <a:ext cx="4632176" cy="28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76613" y="6443425"/>
            <a:ext cx="3007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err="1" smtClean="0">
                <a:latin typeface="나눔명조" pitchFamily="18" charset="-127"/>
                <a:ea typeface="나눔명조" pitchFamily="18" charset="-127"/>
              </a:rPr>
              <a:t>베이비부머</a:t>
            </a:r>
            <a:r>
              <a:rPr lang="ko-KR" altLang="en-US" sz="1200" dirty="0" smtClean="0">
                <a:latin typeface="나눔명조" pitchFamily="18" charset="-127"/>
                <a:ea typeface="나눔명조" pitchFamily="18" charset="-127"/>
              </a:rPr>
              <a:t> </a:t>
            </a:r>
            <a:r>
              <a:rPr lang="en-US" altLang="ko-KR" sz="1200" dirty="0" smtClean="0">
                <a:latin typeface="나눔명조" pitchFamily="18" charset="-127"/>
                <a:ea typeface="나눔명조" pitchFamily="18" charset="-127"/>
              </a:rPr>
              <a:t>: 1955~1963</a:t>
            </a:r>
            <a:r>
              <a:rPr lang="ko-KR" altLang="en-US" sz="1200" dirty="0" smtClean="0">
                <a:latin typeface="나눔명조" pitchFamily="18" charset="-127"/>
                <a:ea typeface="나눔명조" pitchFamily="18" charset="-127"/>
              </a:rPr>
              <a:t>년에 태어난 세대 </a:t>
            </a:r>
            <a:endParaRPr lang="ko-KR" altLang="en-US" sz="12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6650" y="4078813"/>
            <a:ext cx="5187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고령화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 시대의 중심이 될 베이비붐 세대의 </a:t>
            </a:r>
            <a:r>
              <a:rPr lang="en-US" altLang="ko-KR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93.2%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가</a:t>
            </a:r>
            <a:endParaRPr lang="en-US" altLang="ko-KR" dirty="0" smtClean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</a:rPr>
              <a:t>노후를</a:t>
            </a:r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 독립하여 보내고 싶어 한다고 나타났다</a:t>
            </a:r>
            <a:r>
              <a:rPr lang="en-US" altLang="ko-KR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3501008"/>
            <a:ext cx="26436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>
                <a:latin typeface="나눔명조" pitchFamily="18" charset="-127"/>
                <a:ea typeface="나눔명조" pitchFamily="18" charset="-127"/>
              </a:rPr>
              <a:t>Source : 2012</a:t>
            </a:r>
            <a:r>
              <a:rPr lang="ko-KR" altLang="en-US" sz="11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1100" dirty="0" smtClean="0">
                <a:latin typeface="나눔명조" pitchFamily="18" charset="-127"/>
                <a:ea typeface="나눔명조" pitchFamily="18" charset="-127"/>
              </a:rPr>
              <a:t>6</a:t>
            </a:r>
            <a:r>
              <a:rPr lang="ko-KR" altLang="en-US" sz="1100" dirty="0" smtClean="0"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sz="1100" dirty="0" smtClean="0">
                <a:latin typeface="나눔명조" pitchFamily="18" charset="-127"/>
                <a:ea typeface="나눔명조" pitchFamily="18" charset="-127"/>
              </a:rPr>
              <a:t>11</a:t>
            </a:r>
            <a:r>
              <a:rPr lang="ko-KR" altLang="en-US" sz="1100" dirty="0" smtClean="0">
                <a:latin typeface="나눔명조" pitchFamily="18" charset="-127"/>
                <a:ea typeface="나눔명조" pitchFamily="18" charset="-127"/>
              </a:rPr>
              <a:t>자 세계일보 기사</a:t>
            </a:r>
            <a:endParaRPr lang="ko-KR" altLang="en-US" sz="1100" dirty="0">
              <a:latin typeface="나눔명조" pitchFamily="18" charset="-127"/>
              <a:ea typeface="나눔명조" pitchFamily="18" charset="-127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28" b="91473" l="0" r="97248">
                        <a14:backgroundMark x1="43119" y1="17829" x2="43119" y2="17829"/>
                        <a14:backgroundMark x1="33028" y1="12403" x2="33028" y2="124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9" y="-99392"/>
            <a:ext cx="1005063" cy="119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303039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또한</a:t>
            </a:r>
            <a:r>
              <a:rPr lang="en-US" altLang="ko-KR" sz="2400" dirty="0" smtClean="0">
                <a:solidFill>
                  <a:srgbClr val="002060"/>
                </a:solidFill>
                <a:latin typeface="나눔명조" pitchFamily="18" charset="-127"/>
                <a:ea typeface="나눔명조" pitchFamily="18" charset="-127"/>
              </a:rPr>
              <a:t>….</a:t>
            </a:r>
            <a:endParaRPr lang="ko-KR" altLang="en-US" sz="2400" dirty="0">
              <a:solidFill>
                <a:srgbClr val="00206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542949" y="5013176"/>
            <a:ext cx="6125395" cy="646331"/>
            <a:chOff x="1542949" y="5013176"/>
            <a:chExt cx="6125395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542949" y="5013176"/>
              <a:ext cx="61253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그들이 가장 중요하다고 </a:t>
              </a:r>
              <a:r>
                <a:rPr lang="ko-KR" altLang="en-US" dirty="0" err="1" smtClean="0">
                  <a:latin typeface="나눔명조" pitchFamily="18" charset="-127"/>
                  <a:ea typeface="나눔명조" pitchFamily="18" charset="-127"/>
                </a:rPr>
                <a:t>생각하는것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 세가지 </a:t>
              </a:r>
              <a:endParaRPr lang="en-US" altLang="ko-KR" dirty="0" smtClean="0">
                <a:latin typeface="나눔명조" pitchFamily="18" charset="-127"/>
                <a:ea typeface="나눔명조" pitchFamily="18" charset="-127"/>
              </a:endParaRPr>
            </a:p>
            <a:p>
              <a:pPr algn="ctr"/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건강 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(45.1%) </a:t>
              </a:r>
              <a:r>
                <a:rPr lang="ko-KR" altLang="en-US" dirty="0" smtClean="0">
                  <a:solidFill>
                    <a:srgbClr val="C00000"/>
                  </a:solidFill>
                  <a:latin typeface="나눔명조" pitchFamily="18" charset="-127"/>
                  <a:ea typeface="나눔명조" pitchFamily="18" charset="-127"/>
                </a:rPr>
                <a:t>경제적 안정</a:t>
              </a:r>
              <a:r>
                <a:rPr lang="en-US" altLang="ko-KR" dirty="0" smtClean="0">
                  <a:solidFill>
                    <a:srgbClr val="C00000"/>
                  </a:solidFill>
                  <a:latin typeface="나눔명조" pitchFamily="18" charset="-127"/>
                  <a:ea typeface="나눔명조" pitchFamily="18" charset="-127"/>
                </a:rPr>
                <a:t>, </a:t>
              </a:r>
              <a:r>
                <a:rPr lang="ko-KR" altLang="en-US" dirty="0" smtClean="0">
                  <a:solidFill>
                    <a:srgbClr val="C00000"/>
                  </a:solidFill>
                  <a:latin typeface="나눔명조" pitchFamily="18" charset="-127"/>
                  <a:ea typeface="나눔명조" pitchFamily="18" charset="-127"/>
                </a:rPr>
                <a:t>여유</a:t>
              </a:r>
              <a:r>
                <a:rPr lang="en-US" altLang="ko-KR" dirty="0" smtClean="0">
                  <a:solidFill>
                    <a:srgbClr val="C00000"/>
                  </a:solidFill>
                  <a:latin typeface="나눔명조" pitchFamily="18" charset="-127"/>
                  <a:ea typeface="나눔명조" pitchFamily="18" charset="-127"/>
                </a:rPr>
                <a:t>(40.6%) </a:t>
              </a:r>
              <a:r>
                <a:rPr lang="ko-KR" altLang="en-US" dirty="0" smtClean="0">
                  <a:latin typeface="나눔명조" pitchFamily="18" charset="-127"/>
                  <a:ea typeface="나눔명조" pitchFamily="18" charset="-127"/>
                </a:rPr>
                <a:t>자녀의 성공</a:t>
              </a:r>
              <a:r>
                <a:rPr lang="en-US" altLang="ko-KR" dirty="0" smtClean="0">
                  <a:latin typeface="나눔명조" pitchFamily="18" charset="-127"/>
                  <a:ea typeface="나눔명조" pitchFamily="18" charset="-127"/>
                </a:rPr>
                <a:t>(6.3%)</a:t>
              </a:r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1619672" y="5013176"/>
              <a:ext cx="6048672" cy="646331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7" name="직선 연결선 16"/>
          <p:cNvCxnSpPr/>
          <p:nvPr/>
        </p:nvCxnSpPr>
        <p:spPr>
          <a:xfrm>
            <a:off x="3076613" y="5659507"/>
            <a:ext cx="252919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907704" y="5877272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우리나라 고령화 세대들 경제적으로 풍요로운 걸까</a:t>
            </a:r>
            <a:r>
              <a:rPr lang="en-US" altLang="ko-KR" dirty="0" smtClean="0">
                <a:solidFill>
                  <a:srgbClr val="0070C0"/>
                </a:solidFill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dirty="0">
              <a:solidFill>
                <a:srgbClr val="0070C0"/>
              </a:solidFill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40352" y="6351711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chemeClr val="accent3">
                    <a:lumMod val="75000"/>
                  </a:schemeClr>
                </a:solidFill>
                <a:latin typeface="나눔명조" pitchFamily="18" charset="-127"/>
                <a:ea typeface="나눔명조" pitchFamily="18" charset="-127"/>
              </a:rPr>
              <a:t>상황분석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latin typeface="나눔명조" pitchFamily="18" charset="-127"/>
              <a:ea typeface="나눔명조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7956376" y="6309320"/>
            <a:ext cx="936104" cy="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1108</Words>
  <Application>Microsoft Office PowerPoint</Application>
  <PresentationFormat>화면 슬라이드 쇼(4:3)</PresentationFormat>
  <Paragraphs>255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굴림</vt:lpstr>
      <vt:lpstr>Arial</vt:lpstr>
      <vt:lpstr>Wingdings</vt:lpstr>
      <vt:lpstr>나눔명조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Daniel Lee</dc:creator>
  <cp:lastModifiedBy>User</cp:lastModifiedBy>
  <cp:revision>85</cp:revision>
  <dcterms:created xsi:type="dcterms:W3CDTF">2012-06-11T12:19:04Z</dcterms:created>
  <dcterms:modified xsi:type="dcterms:W3CDTF">2012-07-11T10:33:32Z</dcterms:modified>
</cp:coreProperties>
</file>