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8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5" r:id="rId18"/>
    <p:sldId id="288" r:id="rId19"/>
    <p:sldId id="274" r:id="rId20"/>
    <p:sldId id="284" r:id="rId21"/>
    <p:sldId id="276" r:id="rId22"/>
    <p:sldId id="277" r:id="rId23"/>
    <p:sldId id="278" r:id="rId24"/>
    <p:sldId id="279" r:id="rId25"/>
    <p:sldId id="287" r:id="rId26"/>
    <p:sldId id="280" r:id="rId27"/>
    <p:sldId id="281" r:id="rId28"/>
    <p:sldId id="282" r:id="rId29"/>
    <p:sldId id="286" r:id="rId30"/>
  </p:sldIdLst>
  <p:sldSz cx="9144000" cy="6858000" type="screen4x3"/>
  <p:notesSz cx="6858000" cy="9144000"/>
  <p:embeddedFontLst>
    <p:embeddedFont>
      <p:font typeface="Yoon가변 봄날 L" pitchFamily="18" charset="-127"/>
      <p:regular r:id="rId31"/>
    </p:embeddedFont>
    <p:embeddedFont>
      <p:font typeface="08서울남산체 EB" pitchFamily="18" charset="-127"/>
      <p:regular r:id="rId32"/>
    </p:embeddedFont>
    <p:embeddedFont>
      <p:font typeface="08서울남산체 B" pitchFamily="18" charset="-127"/>
      <p:regular r:id="rId33"/>
    </p:embeddedFont>
    <p:embeddedFont>
      <p:font typeface="맑은 고딕" pitchFamily="50" charset="-127"/>
      <p:regular r:id="rId34"/>
      <p:bold r:id="rId35"/>
    </p:embeddedFont>
    <p:embeddedFont>
      <p:font typeface="아리따B" pitchFamily="18" charset="-127"/>
      <p:bold r:id="rId36"/>
    </p:embeddedFont>
    <p:embeddedFont>
      <p:font typeface="SJ소주2" pitchFamily="18" charset="-127"/>
      <p:regular r:id="rId37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660"/>
  </p:normalViewPr>
  <p:slideViewPr>
    <p:cSldViewPr>
      <p:cViewPr>
        <p:scale>
          <a:sx n="89" d="100"/>
          <a:sy n="89" d="100"/>
        </p:scale>
        <p:origin x="-1038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3545-CA00-410A-8E34-21EF8F702B53}" type="datetimeFigureOut">
              <a:rPr lang="ko-KR" altLang="en-US" smtClean="0"/>
              <a:pPr/>
              <a:t>2012-06-17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384D-42CD-4EEC-A76E-1A25313F47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3545-CA00-410A-8E34-21EF8F702B53}" type="datetimeFigureOut">
              <a:rPr lang="ko-KR" altLang="en-US" smtClean="0"/>
              <a:pPr/>
              <a:t>2012-06-17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384D-42CD-4EEC-A76E-1A25313F47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3545-CA00-410A-8E34-21EF8F702B53}" type="datetimeFigureOut">
              <a:rPr lang="ko-KR" altLang="en-US" smtClean="0"/>
              <a:pPr/>
              <a:t>2012-06-17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384D-42CD-4EEC-A76E-1A25313F47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3545-CA00-410A-8E34-21EF8F702B53}" type="datetimeFigureOut">
              <a:rPr lang="ko-KR" altLang="en-US" smtClean="0"/>
              <a:pPr/>
              <a:t>2012-06-17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384D-42CD-4EEC-A76E-1A25313F47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3545-CA00-410A-8E34-21EF8F702B53}" type="datetimeFigureOut">
              <a:rPr lang="ko-KR" altLang="en-US" smtClean="0"/>
              <a:pPr/>
              <a:t>2012-06-17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384D-42CD-4EEC-A76E-1A25313F47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3545-CA00-410A-8E34-21EF8F702B53}" type="datetimeFigureOut">
              <a:rPr lang="ko-KR" altLang="en-US" smtClean="0"/>
              <a:pPr/>
              <a:t>2012-06-17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384D-42CD-4EEC-A76E-1A25313F47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3545-CA00-410A-8E34-21EF8F702B53}" type="datetimeFigureOut">
              <a:rPr lang="ko-KR" altLang="en-US" smtClean="0"/>
              <a:pPr/>
              <a:t>2012-06-17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384D-42CD-4EEC-A76E-1A25313F47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3545-CA00-410A-8E34-21EF8F702B53}" type="datetimeFigureOut">
              <a:rPr lang="ko-KR" altLang="en-US" smtClean="0"/>
              <a:pPr/>
              <a:t>2012-06-17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384D-42CD-4EEC-A76E-1A25313F47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3545-CA00-410A-8E34-21EF8F702B53}" type="datetimeFigureOut">
              <a:rPr lang="ko-KR" altLang="en-US" smtClean="0"/>
              <a:pPr/>
              <a:t>2012-06-17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384D-42CD-4EEC-A76E-1A25313F47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3545-CA00-410A-8E34-21EF8F702B53}" type="datetimeFigureOut">
              <a:rPr lang="ko-KR" altLang="en-US" smtClean="0"/>
              <a:pPr/>
              <a:t>2012-06-17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384D-42CD-4EEC-A76E-1A25313F47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2F3545-CA00-410A-8E34-21EF8F702B53}" type="datetimeFigureOut">
              <a:rPr lang="ko-KR" altLang="en-US" smtClean="0"/>
              <a:pPr/>
              <a:t>2012-06-17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1384D-42CD-4EEC-A76E-1A25313F47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2F3545-CA00-410A-8E34-21EF8F702B53}" type="datetimeFigureOut">
              <a:rPr lang="ko-KR" altLang="en-US" smtClean="0"/>
              <a:pPr/>
              <a:t>2012-06-17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1384D-42CD-4EEC-A76E-1A25313F479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3.gif"/><Relationship Id="rId4" Type="http://schemas.openxmlformats.org/officeDocument/2006/relationships/image" Target="../media/image22.jpe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11" Type="http://schemas.openxmlformats.org/officeDocument/2006/relationships/image" Target="../media/image3.gif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3.gif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2339752" y="3380799"/>
            <a:ext cx="441980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7200" b="1" dirty="0" smtClean="0">
                <a:ln>
                  <a:solidFill>
                    <a:schemeClr val="tx1">
                      <a:lumMod val="50000"/>
                      <a:lumOff val="50000"/>
                      <a:alpha val="16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가변 봄날 L" pitchFamily="18" charset="-127"/>
                <a:ea typeface="Yoon가변 봄날 L" pitchFamily="18" charset="-127"/>
              </a:rPr>
              <a:t>IMC </a:t>
            </a:r>
            <a:r>
              <a:rPr lang="ko-KR" altLang="en-US" sz="7200" b="1" dirty="0" smtClean="0">
                <a:ln>
                  <a:solidFill>
                    <a:schemeClr val="tx1">
                      <a:lumMod val="50000"/>
                      <a:lumOff val="50000"/>
                      <a:alpha val="16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가변 봄날 L" pitchFamily="18" charset="-127"/>
                <a:ea typeface="Yoon가변 봄날 L" pitchFamily="18" charset="-127"/>
              </a:rPr>
              <a:t>광고 전략</a:t>
            </a:r>
            <a:endParaRPr kumimoji="0" lang="ko-KR" altLang="en-US" sz="7200" b="1" dirty="0">
              <a:ln>
                <a:solidFill>
                  <a:schemeClr val="tx1">
                    <a:lumMod val="50000"/>
                    <a:lumOff val="50000"/>
                    <a:alpha val="16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Yoon가변 봄날 L" pitchFamily="18" charset="-127"/>
              <a:ea typeface="Yoon가변 봄날 L" pitchFamily="18" charset="-127"/>
            </a:endParaRPr>
          </a:p>
        </p:txBody>
      </p:sp>
      <p:pic>
        <p:nvPicPr>
          <p:cNvPr id="8" name="그림 7" descr="국민연금-마크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43325" y="71414"/>
            <a:ext cx="629269" cy="35719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3131840" y="2420888"/>
            <a:ext cx="26116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5400" b="1" dirty="0" smtClean="0">
                <a:ln>
                  <a:solidFill>
                    <a:schemeClr val="tx1">
                      <a:lumMod val="50000"/>
                      <a:lumOff val="50000"/>
                      <a:alpha val="16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국민연금</a:t>
            </a:r>
            <a:endParaRPr kumimoji="0" lang="ko-KR" altLang="en-US" sz="5400" b="1" dirty="0">
              <a:ln>
                <a:solidFill>
                  <a:schemeClr val="tx1">
                    <a:lumMod val="50000"/>
                    <a:lumOff val="50000"/>
                    <a:alpha val="16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EB" pitchFamily="18" charset="-127"/>
              <a:ea typeface="08서울남산체 E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/>
        </p:nvSpPr>
        <p:spPr>
          <a:xfrm>
            <a:off x="3419872" y="2367120"/>
            <a:ext cx="2596278" cy="2286016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TextBox 42"/>
          <p:cNvSpPr txBox="1"/>
          <p:nvPr/>
        </p:nvSpPr>
        <p:spPr>
          <a:xfrm>
            <a:off x="5508104" y="1881699"/>
            <a:ext cx="309634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&lt; </a:t>
            </a: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광고를 본 소감 </a:t>
            </a: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&gt;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429124" y="2917313"/>
            <a:ext cx="1571636" cy="44024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Q. </a:t>
            </a: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국민연금 광고를 보고 나서 </a:t>
            </a:r>
            <a:endParaRPr lang="en-US" altLang="ko-KR" sz="800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어떤 생각이 들었나요 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?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499992" y="2492896"/>
            <a:ext cx="1319592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&lt; </a:t>
            </a:r>
            <a:r>
              <a:rPr kumimoji="0" lang="ko-KR" altLang="en-US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김영수 </a:t>
            </a:r>
            <a:r>
              <a:rPr kumimoji="0" lang="en-US" altLang="ko-KR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(26)  </a:t>
            </a:r>
            <a:r>
              <a:rPr lang="ko-KR" altLang="en-US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대학생</a:t>
            </a:r>
            <a:r>
              <a:rPr kumimoji="0" lang="ko-KR" altLang="en-US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kumimoji="0" lang="en-US" altLang="ko-KR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&gt;</a:t>
            </a:r>
            <a:endParaRPr kumimoji="0" lang="ko-KR" altLang="en-US" sz="900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65519" y="6146140"/>
            <a:ext cx="360707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정보에 집중하지 않았다</a:t>
            </a:r>
            <a:endParaRPr lang="ko-KR" altLang="en-US" sz="2800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500166" y="5733256"/>
            <a:ext cx="75009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ko-KR" altLang="en-US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아무도 광고에서 말하고자 하는 </a:t>
            </a:r>
          </a:p>
        </p:txBody>
      </p:sp>
      <p:grpSp>
        <p:nvGrpSpPr>
          <p:cNvPr id="22" name="그룹 21"/>
          <p:cNvGrpSpPr/>
          <p:nvPr/>
        </p:nvGrpSpPr>
        <p:grpSpPr>
          <a:xfrm>
            <a:off x="357158" y="2357430"/>
            <a:ext cx="1928826" cy="2286016"/>
            <a:chOff x="1357290" y="1785926"/>
            <a:chExt cx="2857520" cy="3500462"/>
          </a:xfrm>
        </p:grpSpPr>
        <p:sp>
          <p:nvSpPr>
            <p:cNvPr id="21" name="직사각형 20"/>
            <p:cNvSpPr/>
            <p:nvPr/>
          </p:nvSpPr>
          <p:spPr>
            <a:xfrm>
              <a:off x="1357290" y="1785926"/>
              <a:ext cx="2857520" cy="3500462"/>
            </a:xfrm>
            <a:prstGeom prst="rect">
              <a:avLst/>
            </a:prstGeom>
            <a:solidFill>
              <a:schemeClr val="bg1"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9" name="그림 18" descr="433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500167" y="4143380"/>
              <a:ext cx="1214446" cy="10001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9" name="그림 38" descr="국민연금 광고3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500166" y="1928803"/>
              <a:ext cx="1214446" cy="10001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그림 15" descr="11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2857489" y="1928802"/>
              <a:ext cx="1214446" cy="10001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그림 16" descr="광고3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1500167" y="3000373"/>
              <a:ext cx="1214446" cy="10001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그림 17" descr="광고2.jpg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2857489" y="3000372"/>
              <a:ext cx="1214445" cy="10001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" name="그림 19" descr="ㅍㅍㅍ.jpg"/>
            <p:cNvPicPr>
              <a:picLocks noChangeAspect="1"/>
            </p:cNvPicPr>
            <p:nvPr/>
          </p:nvPicPr>
          <p:blipFill>
            <a:blip r:embed="rId7" cstate="email"/>
            <a:stretch>
              <a:fillRect/>
            </a:stretch>
          </p:blipFill>
          <p:spPr>
            <a:xfrm>
              <a:off x="2871784" y="4143380"/>
              <a:ext cx="1200150" cy="100013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6" name="오른쪽 화살표 25"/>
          <p:cNvSpPr/>
          <p:nvPr/>
        </p:nvSpPr>
        <p:spPr>
          <a:xfrm>
            <a:off x="2571736" y="3286124"/>
            <a:ext cx="642942" cy="571504"/>
          </a:xfrm>
          <a:prstGeom prst="rightArrow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142844" y="90050"/>
            <a:ext cx="165782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Concept</a:t>
            </a:r>
            <a:r>
              <a:rPr kumimoji="0"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 </a:t>
            </a:r>
            <a:r>
              <a:rPr kumimoji="0"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-</a:t>
            </a:r>
            <a:r>
              <a:rPr kumimoji="0"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9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컨셉</a:t>
            </a:r>
            <a:r>
              <a:rPr lang="ko-KR" altLang="en-US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도출</a:t>
            </a:r>
            <a:endParaRPr kumimoji="0" lang="ko-KR" altLang="en-US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58" name="Rectangle 2"/>
          <p:cNvSpPr>
            <a:spLocks noChangeArrowheads="1"/>
          </p:cNvSpPr>
          <p:nvPr/>
        </p:nvSpPr>
        <p:spPr bwMode="auto">
          <a:xfrm>
            <a:off x="642910" y="1986872"/>
            <a:ext cx="157163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&lt; </a:t>
            </a: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국민연금의  광고 </a:t>
            </a: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&gt; </a:t>
            </a: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endParaRPr lang="en-US" altLang="ko-KR" sz="1000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42844" y="940658"/>
            <a:ext cx="9001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그러나</a:t>
            </a:r>
            <a:r>
              <a:rPr lang="ko-KR" altLang="en-US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2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현실은 </a:t>
            </a:r>
            <a:r>
              <a:rPr lang="en-US" altLang="ko-KR" sz="2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....</a:t>
            </a:r>
            <a:endParaRPr kumimoji="0" lang="en-US" altLang="ko-KR" sz="2400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6300192" y="2367120"/>
            <a:ext cx="2596278" cy="2286016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" name="그림 29" descr="영수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3539661" y="2492896"/>
            <a:ext cx="888323" cy="8227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" name="모서리가 둥근 직사각형 30"/>
          <p:cNvSpPr/>
          <p:nvPr/>
        </p:nvSpPr>
        <p:spPr>
          <a:xfrm>
            <a:off x="3491880" y="3501008"/>
            <a:ext cx="2376264" cy="1080120"/>
          </a:xfrm>
          <a:prstGeom prst="round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851920" y="3573016"/>
            <a:ext cx="1944216" cy="79419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다 </a:t>
            </a:r>
            <a:r>
              <a:rPr lang="ko-KR" altLang="en-US" sz="8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아는거</a:t>
            </a: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반복하고 </a:t>
            </a:r>
            <a:r>
              <a:rPr lang="ko-KR" altLang="en-US" sz="8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있는거</a:t>
            </a: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같아요</a:t>
            </a:r>
            <a:endParaRPr lang="en-US" altLang="ko-KR" sz="800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  <a:p>
            <a:pPr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‘</a:t>
            </a: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연금은 좋다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’, ‘</a:t>
            </a:r>
            <a:r>
              <a:rPr lang="ko-KR" altLang="en-US" sz="8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해야한다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’</a:t>
            </a: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이거 아니에요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??</a:t>
            </a:r>
          </a:p>
          <a:p>
            <a:pPr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별다른 느낌 없었어요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;;..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96722" y="3630216"/>
            <a:ext cx="333746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A )</a:t>
            </a:r>
            <a:endParaRPr kumimoji="0" lang="ko-KR" altLang="en-US" sz="900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358082" y="2917313"/>
            <a:ext cx="1571636" cy="44024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Q. </a:t>
            </a: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국민연금 광고를 보고 나서 </a:t>
            </a:r>
            <a:endParaRPr lang="en-US" altLang="ko-KR" sz="800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어떤 생각이 들었나요 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404539" y="2492896"/>
            <a:ext cx="1215397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&lt; </a:t>
            </a:r>
            <a:r>
              <a:rPr lang="ko-KR" altLang="en-US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홍미선</a:t>
            </a:r>
            <a:r>
              <a:rPr kumimoji="0" lang="ko-KR" altLang="en-US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kumimoji="0" lang="en-US" altLang="ko-KR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(35)  </a:t>
            </a:r>
            <a:r>
              <a:rPr lang="ko-KR" altLang="en-US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주부</a:t>
            </a:r>
            <a:r>
              <a:rPr kumimoji="0" lang="ko-KR" altLang="en-US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kumimoji="0" lang="en-US" altLang="ko-KR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&gt;</a:t>
            </a:r>
            <a:endParaRPr kumimoji="0" lang="ko-KR" altLang="en-US" sz="900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36" name="모서리가 둥근 직사각형 35"/>
          <p:cNvSpPr/>
          <p:nvPr/>
        </p:nvSpPr>
        <p:spPr>
          <a:xfrm>
            <a:off x="6372200" y="3501008"/>
            <a:ext cx="2376264" cy="1080120"/>
          </a:xfrm>
          <a:prstGeom prst="roundRect">
            <a:avLst/>
          </a:prstGeom>
          <a:solidFill>
            <a:schemeClr val="accent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6516216" y="3630216"/>
            <a:ext cx="333746" cy="23083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A )</a:t>
            </a:r>
            <a:endParaRPr kumimoji="0" lang="ko-KR" altLang="en-US" sz="900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04248" y="3573016"/>
            <a:ext cx="17859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그냥 공익광고 </a:t>
            </a:r>
            <a:r>
              <a:rPr lang="ko-KR" altLang="en-US" sz="8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잖아요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.</a:t>
            </a:r>
          </a:p>
          <a:p>
            <a:pPr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그냥 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‘</a:t>
            </a: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그렇구나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’ </a:t>
            </a: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하고 지나가는데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, </a:t>
            </a:r>
          </a:p>
          <a:p>
            <a:pPr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광고 봐도 아무 생각이 </a:t>
            </a:r>
            <a:r>
              <a:rPr lang="ko-KR" altLang="en-US" sz="8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안드는데</a:t>
            </a: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..</a:t>
            </a:r>
          </a:p>
        </p:txBody>
      </p:sp>
      <p:pic>
        <p:nvPicPr>
          <p:cNvPr id="35" name="그림 34" descr="1339905961816.jpg"/>
          <p:cNvPicPr>
            <a:picLocks noChangeAspect="1"/>
          </p:cNvPicPr>
          <p:nvPr/>
        </p:nvPicPr>
        <p:blipFill>
          <a:blip r:embed="rId9" cstate="print"/>
          <a:srcRect l="30479" t="14583" r="10958" b="48958"/>
          <a:stretch>
            <a:fillRect/>
          </a:stretch>
        </p:blipFill>
        <p:spPr>
          <a:xfrm>
            <a:off x="6415100" y="2500306"/>
            <a:ext cx="936388" cy="857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" name="그림 37" descr="국민연금-마크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443325" y="71414"/>
            <a:ext cx="629269" cy="35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3728" y="2340169"/>
            <a:ext cx="466185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광고를 해도  </a:t>
            </a:r>
            <a:r>
              <a:rPr lang="ko-KR" altLang="en-US" sz="2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바뀌지 않는 인식들 </a:t>
            </a:r>
            <a:r>
              <a:rPr lang="en-US" altLang="ko-KR" sz="2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…</a:t>
            </a:r>
            <a:endParaRPr lang="ko-KR" altLang="en-US" sz="3200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27984" y="2977788"/>
            <a:ext cx="268535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무엇에 집중 </a:t>
            </a:r>
            <a:r>
              <a:rPr lang="ko-KR" altLang="en-US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하는지</a:t>
            </a:r>
            <a:endParaRPr lang="ko-KR" altLang="en-US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619672" y="3068960"/>
            <a:ext cx="2988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광고나 홍보를 통해 사람들이 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3312368" y="36450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생각해 볼 필요가 있다 </a:t>
            </a:r>
            <a:endParaRPr lang="ko-KR" altLang="en-US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90050"/>
            <a:ext cx="165782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Concept</a:t>
            </a:r>
            <a:r>
              <a:rPr kumimoji="0"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 </a:t>
            </a:r>
            <a:r>
              <a:rPr kumimoji="0"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-</a:t>
            </a:r>
            <a:r>
              <a:rPr kumimoji="0"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9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컨셉</a:t>
            </a:r>
            <a:r>
              <a:rPr lang="ko-KR" altLang="en-US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도출</a:t>
            </a:r>
            <a:endParaRPr kumimoji="0" lang="ko-KR" altLang="en-US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12" name="그림 11" descr="국민연금-마크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43325" y="71414"/>
            <a:ext cx="629269" cy="35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142844" y="940658"/>
            <a:ext cx="9001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아래 </a:t>
            </a:r>
            <a:r>
              <a:rPr lang="ko-KR" altLang="en-US" sz="20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표현를</a:t>
            </a:r>
            <a:r>
              <a:rPr lang="ko-KR" altLang="en-US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보면서  </a:t>
            </a:r>
            <a:r>
              <a:rPr lang="ko-KR" altLang="en-US" sz="2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생각나는 것은 </a:t>
            </a:r>
            <a:r>
              <a:rPr lang="en-US" altLang="ko-KR" sz="2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?</a:t>
            </a:r>
            <a:endParaRPr kumimoji="0" lang="en-US" altLang="ko-KR" sz="2400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grpSp>
        <p:nvGrpSpPr>
          <p:cNvPr id="72" name="그룹 71"/>
          <p:cNvGrpSpPr/>
          <p:nvPr/>
        </p:nvGrpSpPr>
        <p:grpSpPr>
          <a:xfrm>
            <a:off x="214282" y="2071678"/>
            <a:ext cx="3425513" cy="2819465"/>
            <a:chOff x="214282" y="2071678"/>
            <a:chExt cx="3425513" cy="2819465"/>
          </a:xfrm>
        </p:grpSpPr>
        <p:grpSp>
          <p:nvGrpSpPr>
            <p:cNvPr id="63" name="그룹 62"/>
            <p:cNvGrpSpPr/>
            <p:nvPr/>
          </p:nvGrpSpPr>
          <p:grpSpPr>
            <a:xfrm>
              <a:off x="214282" y="2071678"/>
              <a:ext cx="3425513" cy="1404875"/>
              <a:chOff x="720203" y="2608659"/>
              <a:chExt cx="3425513" cy="1404875"/>
            </a:xfrm>
          </p:grpSpPr>
          <p:pic>
            <p:nvPicPr>
              <p:cNvPr id="59" name="그림 58" descr="팻말.jpg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rot="21334929">
                <a:off x="720203" y="2608659"/>
                <a:ext cx="3425513" cy="1404875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2" name="TextBox 11"/>
              <p:cNvSpPr txBox="1"/>
              <p:nvPr/>
            </p:nvSpPr>
            <p:spPr>
              <a:xfrm rot="21236090">
                <a:off x="947217" y="3300131"/>
                <a:ext cx="2818172" cy="5005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20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OOO , </a:t>
                </a:r>
                <a:r>
                  <a:rPr lang="ko-KR" altLang="en-US" sz="20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어디까지 가봤니 </a:t>
                </a:r>
                <a:r>
                  <a:rPr lang="en-US" altLang="ko-KR" sz="20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? </a:t>
                </a:r>
              </a:p>
            </p:txBody>
          </p:sp>
        </p:grpSp>
        <p:pic>
          <p:nvPicPr>
            <p:cNvPr id="60" name="그림 59" descr="팻말.jp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8662" y="3357562"/>
              <a:ext cx="1903850" cy="15335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TextBox 18"/>
            <p:cNvSpPr txBox="1"/>
            <p:nvPr/>
          </p:nvSpPr>
          <p:spPr>
            <a:xfrm rot="21406956">
              <a:off x="1302931" y="4049018"/>
              <a:ext cx="1749521" cy="7386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2800" b="1" dirty="0" err="1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olleh</a:t>
              </a:r>
              <a:r>
                <a:rPr lang="en-US" altLang="ko-KR" sz="28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 !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>
            <a:off x="3078648" y="6146140"/>
            <a:ext cx="599394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기업의 긍정적인 이미지를 연상하게 한다</a:t>
            </a:r>
            <a:endParaRPr lang="ko-KR" altLang="en-US" sz="2800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55" name="직사각형 54"/>
          <p:cNvSpPr/>
          <p:nvPr/>
        </p:nvSpPr>
        <p:spPr>
          <a:xfrm>
            <a:off x="1500166" y="5733652"/>
            <a:ext cx="75009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‘ </a:t>
            </a:r>
            <a:r>
              <a:rPr lang="ko-KR" altLang="en-US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대한항공 과 </a:t>
            </a:r>
            <a:r>
              <a:rPr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KT ’</a:t>
            </a:r>
            <a:r>
              <a:rPr lang="ko-KR" altLang="en-US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를 생각할 것이다</a:t>
            </a:r>
            <a:r>
              <a:rPr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. </a:t>
            </a:r>
            <a:r>
              <a:rPr lang="ko-KR" altLang="en-US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이러한 표현은 </a:t>
            </a:r>
          </a:p>
        </p:txBody>
      </p:sp>
      <p:grpSp>
        <p:nvGrpSpPr>
          <p:cNvPr id="74" name="그룹 73"/>
          <p:cNvGrpSpPr/>
          <p:nvPr/>
        </p:nvGrpSpPr>
        <p:grpSpPr>
          <a:xfrm>
            <a:off x="4500562" y="2143116"/>
            <a:ext cx="3643338" cy="1071570"/>
            <a:chOff x="4429124" y="1857364"/>
            <a:chExt cx="4143404" cy="1285884"/>
          </a:xfrm>
        </p:grpSpPr>
        <p:sp>
          <p:nvSpPr>
            <p:cNvPr id="40" name="직사각형 39"/>
            <p:cNvSpPr/>
            <p:nvPr/>
          </p:nvSpPr>
          <p:spPr>
            <a:xfrm>
              <a:off x="5786446" y="2214554"/>
              <a:ext cx="2786082" cy="928694"/>
            </a:xfrm>
            <a:prstGeom prst="rect">
              <a:avLst/>
            </a:prstGeom>
            <a:solidFill>
              <a:schemeClr val="bg1"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4" name="직사각형 63"/>
            <p:cNvSpPr/>
            <p:nvPr/>
          </p:nvSpPr>
          <p:spPr>
            <a:xfrm>
              <a:off x="5813559" y="2284551"/>
              <a:ext cx="2700262" cy="8586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ko-KR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“ </a:t>
              </a:r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어디까지 가봤니 </a:t>
              </a:r>
              <a:r>
                <a:rPr lang="en-US" altLang="ko-KR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? “ </a:t>
              </a:r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라는 광고컨셉으로 </a:t>
              </a:r>
              <a:endParaRPr lang="en-US" altLang="ko-KR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endParaRPr>
            </a:p>
            <a:p>
              <a:pPr algn="just">
                <a:lnSpc>
                  <a:spcPct val="150000"/>
                </a:lnSpc>
              </a:pPr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수많은 패러디를 나으면서 대한항공의 이미지를</a:t>
              </a:r>
              <a:endParaRPr lang="en-US" altLang="ko-KR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endParaRPr>
            </a:p>
            <a:p>
              <a:pPr algn="just">
                <a:lnSpc>
                  <a:spcPct val="150000"/>
                </a:lnSpc>
              </a:pPr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각인시켰다</a:t>
              </a:r>
              <a:r>
                <a:rPr lang="en-US" altLang="ko-KR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.</a:t>
              </a:r>
              <a:endParaRPr lang="ko-KR" altLang="en-US" sz="1400" dirty="0"/>
            </a:p>
          </p:txBody>
        </p:sp>
        <p:pic>
          <p:nvPicPr>
            <p:cNvPr id="66" name="그림 65" descr="대한항공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0562" y="2214554"/>
              <a:ext cx="1214446" cy="928694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4429124" y="1857364"/>
              <a:ext cx="1309974" cy="2462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&lt; </a:t>
              </a:r>
              <a:r>
                <a:rPr lang="ko-KR" altLang="en-US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대한항공 의 광고 </a:t>
              </a:r>
              <a:r>
                <a:rPr kumimoji="0" lang="en-US" altLang="ko-KR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&gt;</a:t>
              </a:r>
              <a:endParaRPr kumimoji="0" lang="ko-KR" altLang="en-US" sz="1000" b="1" dirty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endParaRPr>
            </a:p>
          </p:txBody>
        </p:sp>
      </p:grpSp>
      <p:grpSp>
        <p:nvGrpSpPr>
          <p:cNvPr id="73" name="그룹 72"/>
          <p:cNvGrpSpPr/>
          <p:nvPr/>
        </p:nvGrpSpPr>
        <p:grpSpPr>
          <a:xfrm>
            <a:off x="3929058" y="3643314"/>
            <a:ext cx="3586940" cy="1071570"/>
            <a:chOff x="3929058" y="3468531"/>
            <a:chExt cx="4089111" cy="1246353"/>
          </a:xfrm>
        </p:grpSpPr>
        <p:pic>
          <p:nvPicPr>
            <p:cNvPr id="70" name="그림 69" descr="ㄹㄹㄹㄹ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29058" y="3786190"/>
              <a:ext cx="1214446" cy="928694"/>
            </a:xfrm>
            <a:prstGeom prst="rect">
              <a:avLst/>
            </a:prstGeom>
          </p:spPr>
        </p:pic>
        <p:sp>
          <p:nvSpPr>
            <p:cNvPr id="68" name="직사각형 67"/>
            <p:cNvSpPr/>
            <p:nvPr/>
          </p:nvSpPr>
          <p:spPr>
            <a:xfrm>
              <a:off x="5232087" y="3786190"/>
              <a:ext cx="2786082" cy="928694"/>
            </a:xfrm>
            <a:prstGeom prst="rect">
              <a:avLst/>
            </a:prstGeom>
            <a:solidFill>
              <a:schemeClr val="bg1"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9" name="직사각형 68"/>
            <p:cNvSpPr/>
            <p:nvPr/>
          </p:nvSpPr>
          <p:spPr>
            <a:xfrm>
              <a:off x="5289651" y="3857628"/>
              <a:ext cx="2695815" cy="8322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altLang="ko-KR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“ </a:t>
              </a:r>
              <a:r>
                <a:rPr lang="en-US" altLang="ko-KR" sz="900" b="1" dirty="0" err="1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olleh</a:t>
              </a:r>
              <a:r>
                <a:rPr lang="en-US" altLang="ko-KR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 ! “ </a:t>
              </a:r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라는 광고컨셉으로 쉽게 사람들의 </a:t>
              </a:r>
              <a:endParaRPr lang="en-US" altLang="ko-KR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endParaRPr>
            </a:p>
            <a:p>
              <a:pPr algn="just">
                <a:lnSpc>
                  <a:spcPct val="150000"/>
                </a:lnSpc>
              </a:pPr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머리에 브랜드를 </a:t>
              </a:r>
              <a:r>
                <a:rPr lang="ko-KR" altLang="en-US" sz="900" b="1" dirty="0" err="1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각인시킴으로서</a:t>
              </a:r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  통신기업으로</a:t>
              </a:r>
              <a:endParaRPr lang="en-US" altLang="ko-KR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endParaRPr>
            </a:p>
            <a:p>
              <a:pPr algn="just">
                <a:lnSpc>
                  <a:spcPct val="150000"/>
                </a:lnSpc>
              </a:pPr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의 긍정적인 이미지를 심어주었다</a:t>
              </a:r>
              <a:r>
                <a:rPr lang="en-US" altLang="ko-KR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.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3929058" y="3468531"/>
              <a:ext cx="1375698" cy="24622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en-US" altLang="ko-KR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&lt; </a:t>
              </a:r>
              <a:r>
                <a:rPr lang="en-US" altLang="ko-KR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KT</a:t>
              </a:r>
              <a:r>
                <a:rPr lang="ko-KR" altLang="en-US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의 </a:t>
              </a:r>
              <a:r>
                <a:rPr lang="en-US" altLang="ko-KR" sz="1000" b="1" dirty="0" err="1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olleh</a:t>
              </a:r>
              <a:r>
                <a:rPr lang="en-US" altLang="ko-KR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 </a:t>
              </a:r>
              <a:r>
                <a:rPr lang="ko-KR" altLang="en-US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브랜드 </a:t>
              </a:r>
              <a:r>
                <a:rPr kumimoji="0" lang="en-US" altLang="ko-KR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&gt;</a:t>
              </a:r>
              <a:endParaRPr kumimoji="0" lang="ko-KR" altLang="en-US" sz="1000" b="1" dirty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42844" y="90050"/>
            <a:ext cx="165782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Concept</a:t>
            </a:r>
            <a:r>
              <a:rPr kumimoji="0"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 </a:t>
            </a:r>
            <a:r>
              <a:rPr kumimoji="0"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-</a:t>
            </a:r>
            <a:r>
              <a:rPr kumimoji="0"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9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컨셉</a:t>
            </a:r>
            <a:r>
              <a:rPr lang="ko-KR" altLang="en-US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도출</a:t>
            </a:r>
            <a:endParaRPr kumimoji="0" lang="ko-KR" altLang="en-US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23" name="그림 22" descr="국민연금-마크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43325" y="71414"/>
            <a:ext cx="629269" cy="35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그림 75" descr="효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4214818"/>
            <a:ext cx="500066" cy="500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5" name="그림 74" descr="웃는 얼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9" y="2786058"/>
            <a:ext cx="500066" cy="500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4" name="그림 73" descr="돈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9" y="3500438"/>
            <a:ext cx="500066" cy="500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3" name="그림 72" descr=";'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000628" y="2071678"/>
            <a:ext cx="500066" cy="500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" name="직사각형 60"/>
          <p:cNvSpPr/>
          <p:nvPr/>
        </p:nvSpPr>
        <p:spPr>
          <a:xfrm>
            <a:off x="5572132" y="2786058"/>
            <a:ext cx="3071834" cy="500066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직사각형 59"/>
          <p:cNvSpPr/>
          <p:nvPr/>
        </p:nvSpPr>
        <p:spPr>
          <a:xfrm>
            <a:off x="5572132" y="2071678"/>
            <a:ext cx="3071834" cy="500066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4" name="그룹 33"/>
          <p:cNvGrpSpPr/>
          <p:nvPr/>
        </p:nvGrpSpPr>
        <p:grpSpPr>
          <a:xfrm>
            <a:off x="1071538" y="2143116"/>
            <a:ext cx="1928826" cy="2571768"/>
            <a:chOff x="1928794" y="2357430"/>
            <a:chExt cx="1928826" cy="2571768"/>
          </a:xfrm>
        </p:grpSpPr>
        <p:sp>
          <p:nvSpPr>
            <p:cNvPr id="33" name="직사각형 32"/>
            <p:cNvSpPr/>
            <p:nvPr/>
          </p:nvSpPr>
          <p:spPr>
            <a:xfrm>
              <a:off x="1928794" y="2357430"/>
              <a:ext cx="1928826" cy="2571768"/>
            </a:xfrm>
            <a:prstGeom prst="rect">
              <a:avLst/>
            </a:prstGeom>
            <a:solidFill>
              <a:schemeClr val="bg1"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26" name="그림 25" descr="'''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928926" y="4071942"/>
              <a:ext cx="785818" cy="7143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" name="그림 24" descr="ㅣㅣㅣ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071670" y="4071942"/>
              <a:ext cx="785818" cy="7143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그림 23" descr="ㅠㅠㅠ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28927" y="3286124"/>
              <a:ext cx="785818" cy="7143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그림 22" descr="0090002416706_0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071670" y="3286124"/>
              <a:ext cx="785818" cy="7143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" name="그림 21" descr="ㅊㅊㅍ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928926" y="2500307"/>
              <a:ext cx="785818" cy="7143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그림 20" descr=";'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2071670" y="2500306"/>
              <a:ext cx="785818" cy="7143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1142976" y="6029286"/>
            <a:ext cx="6631944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재미와 감동이 함축되어진  </a:t>
            </a:r>
            <a:r>
              <a:rPr lang="ko-KR" altLang="en-US" sz="2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하나의 표현</a:t>
            </a:r>
            <a:r>
              <a:rPr lang="ko-KR" altLang="en-US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에</a:t>
            </a:r>
            <a:r>
              <a:rPr lang="ko-KR" altLang="en-US" sz="2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집중을 한다 </a:t>
            </a:r>
            <a:r>
              <a:rPr lang="en-US" altLang="ko-KR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!!</a:t>
            </a:r>
            <a:endParaRPr lang="ko-KR" altLang="en-US" sz="2000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-1143040" y="5590776"/>
            <a:ext cx="75009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ko-KR" altLang="en-US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사람들은 정보전달식의 긴 문장이 아니라</a:t>
            </a:r>
            <a:r>
              <a:rPr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, </a:t>
            </a:r>
            <a:endParaRPr lang="ko-KR" altLang="en-US" sz="1600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1279812" y="1871623"/>
            <a:ext cx="157767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7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우루사</a:t>
            </a:r>
            <a:r>
              <a:rPr lang="ko-KR" altLang="en-US" sz="7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7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TV</a:t>
            </a:r>
            <a:r>
              <a:rPr lang="ko-KR" altLang="en-US" sz="7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광고</a:t>
            </a:r>
            <a:r>
              <a:rPr lang="ko-KR" altLang="en-US" sz="7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7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&lt; </a:t>
            </a:r>
            <a:r>
              <a:rPr lang="ko-KR" altLang="en-US" sz="7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간 때문이야 ♩♬ </a:t>
            </a:r>
            <a:r>
              <a:rPr lang="en-US" altLang="ko-KR" sz="7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&gt; </a:t>
            </a:r>
          </a:p>
        </p:txBody>
      </p:sp>
      <p:sp>
        <p:nvSpPr>
          <p:cNvPr id="46" name="직사각형 45"/>
          <p:cNvSpPr/>
          <p:nvPr/>
        </p:nvSpPr>
        <p:spPr>
          <a:xfrm>
            <a:off x="5807027" y="2143116"/>
            <a:ext cx="276550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2011 </a:t>
            </a: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최대의 광고효과를 본 제품  </a:t>
            </a:r>
            <a:r>
              <a:rPr lang="en-US" altLang="ko-KR" sz="1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“</a:t>
            </a:r>
            <a:r>
              <a:rPr lang="ko-KR" altLang="en-US" sz="1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간 때문이야♬♪</a:t>
            </a:r>
            <a:r>
              <a:rPr lang="en-US" altLang="ko-KR" sz="1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”</a:t>
            </a:r>
            <a:endParaRPr lang="ko-KR" altLang="en-US" sz="1200" dirty="0"/>
          </a:p>
        </p:txBody>
      </p:sp>
      <p:sp>
        <p:nvSpPr>
          <p:cNvPr id="50" name="직사각형 49"/>
          <p:cNvSpPr/>
          <p:nvPr/>
        </p:nvSpPr>
        <p:spPr>
          <a:xfrm>
            <a:off x="5857884" y="2857496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소비자들의 감수성에 호소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,  </a:t>
            </a:r>
            <a:r>
              <a:rPr lang="ko-KR" altLang="en-US" sz="1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재미</a:t>
            </a:r>
            <a:r>
              <a:rPr lang="en-US" altLang="ko-KR" sz="1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1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감동 어필</a:t>
            </a:r>
            <a:endParaRPr lang="ko-KR" altLang="en-US" sz="1100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grpSp>
        <p:nvGrpSpPr>
          <p:cNvPr id="58" name="그룹 57"/>
          <p:cNvGrpSpPr/>
          <p:nvPr/>
        </p:nvGrpSpPr>
        <p:grpSpPr>
          <a:xfrm>
            <a:off x="5572132" y="3500438"/>
            <a:ext cx="3071834" cy="500066"/>
            <a:chOff x="5572132" y="3857628"/>
            <a:chExt cx="3071834" cy="500066"/>
          </a:xfrm>
        </p:grpSpPr>
        <p:sp>
          <p:nvSpPr>
            <p:cNvPr id="56" name="직사각형 55"/>
            <p:cNvSpPr/>
            <p:nvPr/>
          </p:nvSpPr>
          <p:spPr>
            <a:xfrm>
              <a:off x="5572132" y="3857628"/>
              <a:ext cx="3071834" cy="500066"/>
            </a:xfrm>
            <a:prstGeom prst="rect">
              <a:avLst/>
            </a:prstGeom>
            <a:solidFill>
              <a:schemeClr val="bg1"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5857906" y="3937819"/>
              <a:ext cx="242887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en-US" altLang="ko-KR" sz="8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‘</a:t>
              </a:r>
              <a:r>
                <a:rPr lang="ko-KR" altLang="en-US" sz="8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간 때문이야</a:t>
              </a:r>
              <a:r>
                <a:rPr lang="en-US" altLang="ko-KR" sz="8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’  </a:t>
              </a:r>
              <a:r>
                <a:rPr lang="ko-KR" altLang="en-US" sz="8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효과로  </a:t>
              </a:r>
              <a:r>
                <a:rPr lang="ko-KR" altLang="en-US" sz="800" b="1" dirty="0" err="1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우루사</a:t>
              </a:r>
              <a:r>
                <a:rPr lang="ko-KR" altLang="en-US" sz="8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  </a:t>
              </a:r>
              <a:r>
                <a:rPr lang="ko-KR" altLang="en-US" sz="12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매출 </a:t>
              </a:r>
              <a:r>
                <a:rPr lang="en-US" altLang="ko-KR" sz="12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68% </a:t>
              </a:r>
              <a:r>
                <a:rPr lang="ko-KR" altLang="en-US" sz="12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증가</a:t>
              </a:r>
              <a:endPara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endParaRPr>
            </a:p>
          </p:txBody>
        </p:sp>
      </p:grpSp>
      <p:grpSp>
        <p:nvGrpSpPr>
          <p:cNvPr id="62" name="그룹 61"/>
          <p:cNvGrpSpPr/>
          <p:nvPr/>
        </p:nvGrpSpPr>
        <p:grpSpPr>
          <a:xfrm>
            <a:off x="5572132" y="4214818"/>
            <a:ext cx="3071834" cy="500066"/>
            <a:chOff x="5572132" y="4500570"/>
            <a:chExt cx="3071834" cy="500066"/>
          </a:xfrm>
        </p:grpSpPr>
        <p:sp>
          <p:nvSpPr>
            <p:cNvPr id="59" name="직사각형 58"/>
            <p:cNvSpPr/>
            <p:nvPr/>
          </p:nvSpPr>
          <p:spPr>
            <a:xfrm>
              <a:off x="5572132" y="4500570"/>
              <a:ext cx="3071834" cy="500066"/>
            </a:xfrm>
            <a:prstGeom prst="rect">
              <a:avLst/>
            </a:prstGeom>
            <a:solidFill>
              <a:schemeClr val="bg1"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직사각형 43"/>
            <p:cNvSpPr/>
            <p:nvPr/>
          </p:nvSpPr>
          <p:spPr>
            <a:xfrm>
              <a:off x="5643570" y="4572008"/>
              <a:ext cx="266451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base"/>
              <a:r>
                <a:rPr lang="ko-KR" altLang="en-US" sz="8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한국</a:t>
              </a:r>
              <a:r>
                <a:rPr lang="en-US" altLang="ko-KR" sz="8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CM</a:t>
              </a:r>
              <a:r>
                <a:rPr lang="ko-KR" altLang="en-US" sz="8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전략연구소 광고 호감도 조사</a:t>
              </a:r>
              <a:r>
                <a:rPr lang="en-US" altLang="ko-KR" sz="8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, </a:t>
              </a:r>
              <a:r>
                <a:rPr lang="ko-KR" altLang="en-US" sz="12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광고효과 </a:t>
              </a:r>
              <a:r>
                <a:rPr lang="en-US" altLang="ko-KR" sz="12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1</a:t>
              </a:r>
              <a:r>
                <a:rPr lang="ko-KR" altLang="en-US" sz="12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위 </a:t>
              </a:r>
              <a:endPara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endParaRPr>
            </a:p>
          </p:txBody>
        </p:sp>
      </p:grpSp>
      <p:sp>
        <p:nvSpPr>
          <p:cNvPr id="63" name="직사각형 62"/>
          <p:cNvSpPr/>
          <p:nvPr/>
        </p:nvSpPr>
        <p:spPr>
          <a:xfrm>
            <a:off x="7786710" y="3862005"/>
            <a:ext cx="473206" cy="138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3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- </a:t>
            </a:r>
            <a:r>
              <a:rPr lang="ko-KR" altLang="en-US" sz="3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투데이</a:t>
            </a:r>
            <a:r>
              <a:rPr lang="ko-KR" altLang="en-US" sz="3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코리아 </a:t>
            </a:r>
            <a:r>
              <a:rPr lang="en-US" altLang="ko-KR" sz="3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- </a:t>
            </a:r>
          </a:p>
        </p:txBody>
      </p:sp>
      <p:sp>
        <p:nvSpPr>
          <p:cNvPr id="64" name="직사각형 63"/>
          <p:cNvSpPr/>
          <p:nvPr/>
        </p:nvSpPr>
        <p:spPr>
          <a:xfrm>
            <a:off x="7703659" y="4572008"/>
            <a:ext cx="511679" cy="138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3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- </a:t>
            </a:r>
            <a:r>
              <a:rPr lang="ko-KR" altLang="en-US" sz="3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헬스 코리아 뉴스</a:t>
            </a:r>
            <a:r>
              <a:rPr lang="en-US" altLang="ko-KR" sz="3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- </a:t>
            </a:r>
          </a:p>
        </p:txBody>
      </p:sp>
      <p:sp>
        <p:nvSpPr>
          <p:cNvPr id="65" name="직사각형 64"/>
          <p:cNvSpPr/>
          <p:nvPr/>
        </p:nvSpPr>
        <p:spPr>
          <a:xfrm>
            <a:off x="8006138" y="2433245"/>
            <a:ext cx="423514" cy="138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3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- </a:t>
            </a:r>
            <a:r>
              <a:rPr lang="ko-KR" altLang="en-US" sz="3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민중의 소리 </a:t>
            </a:r>
            <a:r>
              <a:rPr lang="en-US" altLang="ko-KR" sz="3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-</a:t>
            </a:r>
          </a:p>
        </p:txBody>
      </p:sp>
      <p:sp>
        <p:nvSpPr>
          <p:cNvPr id="66" name="직사각형 65"/>
          <p:cNvSpPr/>
          <p:nvPr/>
        </p:nvSpPr>
        <p:spPr>
          <a:xfrm>
            <a:off x="7643834" y="3143248"/>
            <a:ext cx="460382" cy="138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altLang="ko-KR" sz="3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- </a:t>
            </a:r>
            <a:r>
              <a:rPr lang="ko-KR" altLang="en-US" sz="3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투데이</a:t>
            </a:r>
            <a:r>
              <a:rPr lang="ko-KR" altLang="en-US" sz="3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코리아 </a:t>
            </a:r>
            <a:r>
              <a:rPr lang="en-US" altLang="ko-KR" sz="3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-</a:t>
            </a:r>
          </a:p>
        </p:txBody>
      </p:sp>
      <p:sp>
        <p:nvSpPr>
          <p:cNvPr id="71" name="오른쪽 화살표 70"/>
          <p:cNvSpPr/>
          <p:nvPr/>
        </p:nvSpPr>
        <p:spPr>
          <a:xfrm>
            <a:off x="3786182" y="3071810"/>
            <a:ext cx="642942" cy="571504"/>
          </a:xfrm>
          <a:prstGeom prst="rightArrow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2" name="직사각형 71"/>
          <p:cNvSpPr/>
          <p:nvPr/>
        </p:nvSpPr>
        <p:spPr>
          <a:xfrm>
            <a:off x="142844" y="940658"/>
            <a:ext cx="9001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그렇다면 사람들은  </a:t>
            </a:r>
            <a:r>
              <a:rPr lang="ko-KR" altLang="en-US" sz="2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무엇에 집중 하는가 </a:t>
            </a:r>
            <a:r>
              <a:rPr lang="en-US" altLang="ko-KR" sz="2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?</a:t>
            </a:r>
            <a:endParaRPr kumimoji="0" lang="en-US" altLang="ko-KR" sz="2400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2844" y="90050"/>
            <a:ext cx="165782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Concept</a:t>
            </a:r>
            <a:r>
              <a:rPr kumimoji="0"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 </a:t>
            </a:r>
            <a:r>
              <a:rPr kumimoji="0"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-</a:t>
            </a:r>
            <a:r>
              <a:rPr kumimoji="0"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9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컨셉</a:t>
            </a:r>
            <a:r>
              <a:rPr lang="ko-KR" altLang="en-US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도출</a:t>
            </a:r>
            <a:endParaRPr kumimoji="0" lang="ko-KR" altLang="en-US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36" name="그림 35" descr="국민연금-마크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443325" y="71414"/>
            <a:ext cx="629269" cy="35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357158" y="857232"/>
            <a:ext cx="16674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그렇다 </a:t>
            </a:r>
            <a:r>
              <a:rPr lang="en-US" altLang="ko-KR" sz="3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!!</a:t>
            </a:r>
            <a:endParaRPr lang="ko-KR" altLang="en-US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951650">
            <a:off x="4020024" y="1848665"/>
            <a:ext cx="224292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현재</a:t>
            </a:r>
            <a:r>
              <a:rPr lang="ko-KR" altLang="en-US" sz="2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국민연금</a:t>
            </a:r>
            <a:r>
              <a:rPr lang="ko-KR" altLang="en-US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은</a:t>
            </a:r>
            <a:endParaRPr lang="ko-KR" altLang="en-US" sz="2800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 rot="758978">
            <a:off x="3866032" y="5487029"/>
            <a:ext cx="32335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광고전략</a:t>
            </a:r>
            <a:r>
              <a:rPr lang="ko-KR" altLang="en-US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이 필요한 시점이다</a:t>
            </a:r>
            <a:endParaRPr lang="en-US" altLang="ko-KR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3990862" y="3571876"/>
            <a:ext cx="3147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단 하나의 표현 </a:t>
            </a:r>
            <a:r>
              <a:rPr lang="en-US" altLang="ko-KR" sz="2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! </a:t>
            </a:r>
            <a:r>
              <a:rPr lang="ko-KR" altLang="en-US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으로</a:t>
            </a:r>
            <a:endParaRPr lang="en-US" altLang="ko-KR" sz="2000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 rot="310965">
            <a:off x="3833281" y="4498932"/>
            <a:ext cx="40094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긍정적인 인식</a:t>
            </a:r>
            <a:r>
              <a:rPr lang="ko-KR" altLang="en-US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을 심어줄 수 있는 </a:t>
            </a:r>
            <a:endParaRPr lang="en-US" altLang="ko-KR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 rot="21268476">
            <a:off x="4089191" y="2678228"/>
            <a:ext cx="34147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재미와 감동이 함축된 </a:t>
            </a:r>
            <a:endParaRPr lang="ko-KR" altLang="en-US" sz="2800" dirty="0">
              <a:solidFill>
                <a:srgbClr val="00B0F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44" y="90050"/>
            <a:ext cx="165782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Concept</a:t>
            </a:r>
            <a:r>
              <a:rPr kumimoji="0"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 </a:t>
            </a:r>
            <a:r>
              <a:rPr kumimoji="0"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-</a:t>
            </a:r>
            <a:r>
              <a:rPr kumimoji="0"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9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컨셉</a:t>
            </a:r>
            <a:r>
              <a:rPr lang="ko-KR" altLang="en-US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도출</a:t>
            </a:r>
            <a:endParaRPr kumimoji="0" lang="ko-KR" altLang="en-US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12" name="그림 11" descr="국민연금-마크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43325" y="71414"/>
            <a:ext cx="629269" cy="357190"/>
          </a:xfrm>
          <a:prstGeom prst="rect">
            <a:avLst/>
          </a:prstGeom>
        </p:spPr>
      </p:pic>
      <p:pic>
        <p:nvPicPr>
          <p:cNvPr id="14" name="그림 13" descr="확성기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39" y="2151831"/>
            <a:ext cx="4347337" cy="4013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928662" y="5500702"/>
            <a:ext cx="7429552" cy="1071570"/>
          </a:xfrm>
          <a:prstGeom prst="rect">
            <a:avLst/>
          </a:prstGeom>
          <a:solidFill>
            <a:schemeClr val="bg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42844" y="90050"/>
            <a:ext cx="131478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Concept </a:t>
            </a:r>
            <a:r>
              <a:rPr lang="en-US" altLang="ko-KR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- </a:t>
            </a:r>
            <a:r>
              <a:rPr lang="ko-KR" altLang="en-US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소개</a:t>
            </a:r>
            <a:endParaRPr kumimoji="0" lang="ko-KR" altLang="en-US" sz="900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1419348" y="5592058"/>
            <a:ext cx="61530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국민연금에 대한 오해와 불신을 없애고 신뢰할 수 있는 광고 </a:t>
            </a:r>
            <a:r>
              <a:rPr lang="ko-KR" altLang="en-US" sz="12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컨셉</a:t>
            </a:r>
            <a:endParaRPr lang="ko-KR" altLang="en-US" sz="1200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1419348" y="6000768"/>
            <a:ext cx="6153048" cy="337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국민연금에 대한 관심을 이끌어 내며 긍정적 이미지로의 전환을 시켜줄 수 있는 광고 </a:t>
            </a:r>
            <a:r>
              <a:rPr lang="ko-KR" altLang="en-US" sz="12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컨셉</a:t>
            </a:r>
            <a:endParaRPr lang="ko-KR" altLang="en-US" sz="1200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214414" y="5715016"/>
            <a:ext cx="142876" cy="1428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1214414" y="6143644"/>
            <a:ext cx="142876" cy="14287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57356" y="1928802"/>
            <a:ext cx="5142753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54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가변 봄날 L" pitchFamily="18" charset="-127"/>
                <a:ea typeface="Yoon가변 봄날 L" pitchFamily="18" charset="-127"/>
              </a:rPr>
              <a:t>국민연금</a:t>
            </a:r>
            <a:r>
              <a:rPr lang="ko-KR" altLang="en-US" sz="6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6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T </a:t>
            </a:r>
            <a:r>
              <a:rPr lang="en-US" altLang="ko-KR" sz="66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T</a:t>
            </a:r>
            <a:r>
              <a:rPr lang="en-US" altLang="ko-KR" sz="6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 </a:t>
            </a:r>
            <a:r>
              <a:rPr lang="en-US" altLang="ko-KR" sz="66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T</a:t>
            </a:r>
            <a:r>
              <a:rPr lang="en-US" altLang="ko-KR" sz="6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 </a:t>
            </a:r>
            <a:r>
              <a:rPr lang="ko-KR" altLang="en-US" sz="44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가변 봄날 L" pitchFamily="18" charset="-127"/>
                <a:ea typeface="Yoon가변 봄날 L" pitchFamily="18" charset="-127"/>
              </a:rPr>
              <a:t>공식</a:t>
            </a:r>
            <a:endParaRPr lang="ko-KR" altLang="en-US" sz="4400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Yoon가변 봄날 L" pitchFamily="18" charset="-127"/>
              <a:ea typeface="Yoon가변 봄날 L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57290" y="3135483"/>
            <a:ext cx="664373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1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아리따B" pitchFamily="18" charset="-127"/>
                <a:ea typeface="아리따B" pitchFamily="18" charset="-127"/>
              </a:rPr>
              <a:t>국민연금에 대해 </a:t>
            </a:r>
            <a:r>
              <a:rPr lang="ko-KR" altLang="en-US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아리따B" pitchFamily="18" charset="-127"/>
                <a:ea typeface="아리따B" pitchFamily="18" charset="-127"/>
              </a:rPr>
              <a:t>사실</a:t>
            </a:r>
            <a:r>
              <a:rPr lang="ko-KR" altLang="en-US" sz="11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아리따B" pitchFamily="18" charset="-127"/>
                <a:ea typeface="아리따B" pitchFamily="18" charset="-127"/>
              </a:rPr>
              <a:t>을 알고</a:t>
            </a:r>
            <a:r>
              <a:rPr lang="ko-KR" altLang="en-US" sz="11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아리따B" pitchFamily="18" charset="-127"/>
                <a:ea typeface="아리따B" pitchFamily="18" charset="-127"/>
              </a:rPr>
              <a:t> </a:t>
            </a:r>
            <a:r>
              <a:rPr lang="ko-KR" altLang="en-US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아리따B" pitchFamily="18" charset="-127"/>
                <a:ea typeface="아리따B" pitchFamily="18" charset="-127"/>
              </a:rPr>
              <a:t>신뢰</a:t>
            </a:r>
            <a:r>
              <a:rPr lang="ko-KR" altLang="en-US" sz="11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아리따B" pitchFamily="18" charset="-127"/>
                <a:ea typeface="아리따B" pitchFamily="18" charset="-127"/>
              </a:rPr>
              <a:t>를 한다면 당신은 노후에 그 합당한 대우를 </a:t>
            </a:r>
            <a:r>
              <a:rPr lang="ko-KR" altLang="en-US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아리따B" pitchFamily="18" charset="-127"/>
                <a:ea typeface="아리따B" pitchFamily="18" charset="-127"/>
              </a:rPr>
              <a:t>돌려받을 것</a:t>
            </a:r>
            <a:r>
              <a:rPr lang="ko-KR" altLang="en-US" sz="11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아리따B" pitchFamily="18" charset="-127"/>
                <a:ea typeface="아리따B" pitchFamily="18" charset="-127"/>
              </a:rPr>
              <a:t>입니다</a:t>
            </a:r>
            <a:r>
              <a:rPr lang="en-US" altLang="ko-KR" sz="11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아리따B" pitchFamily="18" charset="-127"/>
                <a:ea typeface="아리따B" pitchFamily="18" charset="-127"/>
              </a:rPr>
              <a:t>.</a:t>
            </a:r>
          </a:p>
        </p:txBody>
      </p:sp>
      <p:pic>
        <p:nvPicPr>
          <p:cNvPr id="16" name="그림 15" descr="국민연금-마크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43325" y="71414"/>
            <a:ext cx="629269" cy="35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90050"/>
            <a:ext cx="1314784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Concept </a:t>
            </a:r>
            <a:r>
              <a:rPr lang="en-US" altLang="ko-KR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- </a:t>
            </a:r>
            <a:r>
              <a:rPr lang="ko-KR" altLang="en-US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소개</a:t>
            </a:r>
            <a:endParaRPr kumimoji="0" lang="ko-KR" altLang="en-US" sz="900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6850" y="1500174"/>
            <a:ext cx="5062604" cy="1015663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6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T</a:t>
            </a:r>
            <a:r>
              <a:rPr lang="en-US" altLang="ko-KR" sz="4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rue + </a:t>
            </a:r>
            <a:r>
              <a:rPr lang="en-US" altLang="ko-KR" sz="6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T</a:t>
            </a:r>
            <a:r>
              <a:rPr lang="en-US" altLang="ko-KR" sz="4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rust = </a:t>
            </a:r>
            <a:r>
              <a:rPr lang="en-US" altLang="ko-KR" sz="6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T</a:t>
            </a:r>
            <a:r>
              <a:rPr lang="en-US" altLang="ko-KR" sz="4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ake</a:t>
            </a:r>
            <a:endParaRPr lang="ko-KR" altLang="en-US" sz="4000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grpSp>
        <p:nvGrpSpPr>
          <p:cNvPr id="16" name="그룹 15"/>
          <p:cNvGrpSpPr/>
          <p:nvPr/>
        </p:nvGrpSpPr>
        <p:grpSpPr>
          <a:xfrm>
            <a:off x="2143108" y="2428868"/>
            <a:ext cx="4572032" cy="440770"/>
            <a:chOff x="1714480" y="2428868"/>
            <a:chExt cx="4572032" cy="440770"/>
          </a:xfrm>
        </p:grpSpPr>
        <p:sp>
          <p:nvSpPr>
            <p:cNvPr id="7" name="TextBox 6"/>
            <p:cNvSpPr txBox="1"/>
            <p:nvPr/>
          </p:nvSpPr>
          <p:spPr>
            <a:xfrm>
              <a:off x="1714480" y="2428868"/>
              <a:ext cx="857256" cy="4188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6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 </a:t>
              </a:r>
              <a:r>
                <a:rPr lang="en-US" altLang="ko-KR" sz="16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[ </a:t>
              </a:r>
              <a:r>
                <a:rPr lang="ko-KR" altLang="en-US" sz="16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사실 </a:t>
              </a:r>
              <a:r>
                <a:rPr lang="en-US" altLang="ko-KR" sz="16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]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571868" y="2428868"/>
              <a:ext cx="857256" cy="4188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6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 </a:t>
              </a:r>
              <a:r>
                <a:rPr lang="en-US" altLang="ko-KR" sz="16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[ </a:t>
              </a:r>
              <a:r>
                <a:rPr lang="ko-KR" altLang="en-US" sz="16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신뢰 </a:t>
              </a:r>
              <a:r>
                <a:rPr lang="en-US" altLang="ko-KR" sz="16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]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29256" y="2428868"/>
              <a:ext cx="857256" cy="41883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6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 </a:t>
              </a:r>
              <a:r>
                <a:rPr lang="en-US" altLang="ko-KR" sz="16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[ </a:t>
              </a:r>
              <a:r>
                <a:rPr lang="ko-KR" altLang="en-US" sz="16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받다 </a:t>
              </a:r>
              <a:r>
                <a:rPr lang="en-US" altLang="ko-KR" sz="16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]</a:t>
              </a: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2825524" y="2500306"/>
              <a:ext cx="31771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+</a:t>
              </a:r>
              <a:endParaRPr lang="ko-KR" altLang="en-US" dirty="0"/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4714876" y="2488164"/>
              <a:ext cx="31931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=</a:t>
              </a:r>
              <a:endParaRPr lang="ko-KR" altLang="en-US" dirty="0"/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1357290" y="4572008"/>
            <a:ext cx="6786610" cy="1000132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428728" y="3071810"/>
            <a:ext cx="664373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1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아리따B" pitchFamily="18" charset="-127"/>
                <a:ea typeface="아리따B" pitchFamily="18" charset="-127"/>
              </a:rPr>
              <a:t>국민연금에 대해 </a:t>
            </a:r>
            <a:r>
              <a:rPr lang="ko-KR" altLang="en-US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아리따B" pitchFamily="18" charset="-127"/>
                <a:ea typeface="아리따B" pitchFamily="18" charset="-127"/>
              </a:rPr>
              <a:t>사실</a:t>
            </a:r>
            <a:r>
              <a:rPr lang="ko-KR" altLang="en-US" sz="11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아리따B" pitchFamily="18" charset="-127"/>
                <a:ea typeface="아리따B" pitchFamily="18" charset="-127"/>
              </a:rPr>
              <a:t>을 알고</a:t>
            </a:r>
            <a:r>
              <a:rPr lang="ko-KR" altLang="en-US" sz="11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아리따B" pitchFamily="18" charset="-127"/>
                <a:ea typeface="아리따B" pitchFamily="18" charset="-127"/>
              </a:rPr>
              <a:t> </a:t>
            </a:r>
            <a:r>
              <a:rPr lang="ko-KR" altLang="en-US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아리따B" pitchFamily="18" charset="-127"/>
                <a:ea typeface="아리따B" pitchFamily="18" charset="-127"/>
              </a:rPr>
              <a:t>신뢰</a:t>
            </a:r>
            <a:r>
              <a:rPr lang="ko-KR" altLang="en-US" sz="11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아리따B" pitchFamily="18" charset="-127"/>
                <a:ea typeface="아리따B" pitchFamily="18" charset="-127"/>
              </a:rPr>
              <a:t>를 한다면 당신은 노후에 그 합당한 대우를 </a:t>
            </a:r>
            <a:r>
              <a:rPr lang="ko-KR" altLang="en-US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아리따B" pitchFamily="18" charset="-127"/>
                <a:ea typeface="아리따B" pitchFamily="18" charset="-127"/>
              </a:rPr>
              <a:t>돌려받을 것</a:t>
            </a:r>
            <a:r>
              <a:rPr lang="ko-KR" altLang="en-US" sz="11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아리따B" pitchFamily="18" charset="-127"/>
                <a:ea typeface="아리따B" pitchFamily="18" charset="-127"/>
              </a:rPr>
              <a:t>입니다</a:t>
            </a:r>
            <a:r>
              <a:rPr lang="en-US" altLang="ko-KR" sz="11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아리따B" pitchFamily="18" charset="-127"/>
                <a:ea typeface="아리따B" pitchFamily="18" charset="-127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14480" y="4743555"/>
            <a:ext cx="6072230" cy="61427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국민연금의 </a:t>
            </a:r>
            <a:r>
              <a:rPr lang="en-US" altLang="ko-KR" sz="1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TTT</a:t>
            </a:r>
            <a:r>
              <a:rPr lang="ko-KR" altLang="en-US" sz="1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공식은 국민들에게 국민연금 하면 떠 올릴 수 있는 이미지적 </a:t>
            </a:r>
            <a:r>
              <a:rPr lang="ko-KR" altLang="en-US" sz="12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컨셉으로서</a:t>
            </a:r>
            <a:r>
              <a:rPr lang="ko-KR" altLang="en-US" sz="1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1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TTT</a:t>
            </a:r>
            <a:r>
              <a:rPr lang="ko-KR" altLang="en-US" sz="1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라는 </a:t>
            </a:r>
            <a:endParaRPr lang="en-US" altLang="ko-KR" sz="1200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이 단어 안에 국민연금을 긍정적으로 인식시켜 줄 수 있는 내용을 포함한다</a:t>
            </a:r>
            <a:r>
              <a:rPr lang="en-US" altLang="ko-KR" sz="1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.</a:t>
            </a:r>
          </a:p>
        </p:txBody>
      </p:sp>
      <p:pic>
        <p:nvPicPr>
          <p:cNvPr id="18" name="그림 17" descr="국민연금-마크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43325" y="71414"/>
            <a:ext cx="629269" cy="35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그림 43" descr="단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" name="모서리가 둥근 직사각형 40"/>
          <p:cNvSpPr/>
          <p:nvPr/>
        </p:nvSpPr>
        <p:spPr>
          <a:xfrm>
            <a:off x="5940152" y="3413610"/>
            <a:ext cx="3024336" cy="807478"/>
          </a:xfrm>
          <a:prstGeom prst="round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모서리가 둥근 직사각형 28"/>
          <p:cNvSpPr/>
          <p:nvPr/>
        </p:nvSpPr>
        <p:spPr>
          <a:xfrm>
            <a:off x="4139952" y="2117466"/>
            <a:ext cx="3024336" cy="807478"/>
          </a:xfrm>
          <a:prstGeom prst="round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모서리가 둥근 직사각형 33"/>
          <p:cNvSpPr/>
          <p:nvPr/>
        </p:nvSpPr>
        <p:spPr>
          <a:xfrm>
            <a:off x="2915816" y="692696"/>
            <a:ext cx="3024336" cy="807478"/>
          </a:xfrm>
          <a:prstGeom prst="round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67612" y="2714620"/>
            <a:ext cx="1418306" cy="29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ko-KR" altLang="en-US" sz="10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티져</a:t>
            </a: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UCC</a:t>
            </a: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광고</a:t>
            </a:r>
            <a:endParaRPr lang="en-US" altLang="ko-KR" sz="1000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643174" y="2275316"/>
            <a:ext cx="1418306" cy="29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(</a:t>
            </a:r>
            <a:r>
              <a:rPr lang="ko-KR" altLang="en-US" sz="10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티져</a:t>
            </a: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형</a:t>
            </a: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)</a:t>
            </a: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포스터</a:t>
            </a:r>
            <a:endParaRPr lang="en-US" altLang="ko-KR" sz="1000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1214414" y="1563847"/>
            <a:ext cx="642942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ko-KR" altLang="en-US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자극</a:t>
            </a:r>
            <a:endParaRPr lang="en-US" altLang="ko-KR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225000" y="4214818"/>
            <a:ext cx="1418306" cy="29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TV</a:t>
            </a: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광고</a:t>
            </a:r>
            <a:endParaRPr lang="en-US" altLang="ko-KR" sz="1000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2857488" y="4561332"/>
            <a:ext cx="1418306" cy="29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인터넷 배너광고</a:t>
            </a:r>
            <a:endParaRPr lang="en-US" altLang="ko-KR" sz="1000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4286248" y="5572140"/>
            <a:ext cx="1418306" cy="29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프로모션 </a:t>
            </a: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1</a:t>
            </a: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6357950" y="5286388"/>
            <a:ext cx="1418306" cy="29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프로모션 </a:t>
            </a: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2844" y="90050"/>
            <a:ext cx="145103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IMC  </a:t>
            </a:r>
            <a:r>
              <a:rPr kumimoji="0"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-</a:t>
            </a:r>
            <a:r>
              <a:rPr kumimoji="0"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IMC </a:t>
            </a:r>
            <a:r>
              <a:rPr lang="ko-KR" altLang="en-US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광고전략</a:t>
            </a:r>
            <a:endParaRPr kumimoji="0" lang="ko-KR" altLang="en-US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2928926" y="3071810"/>
            <a:ext cx="642942" cy="45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ko-KR" altLang="en-US" b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인식</a:t>
            </a:r>
            <a:endParaRPr lang="en-US" altLang="ko-KR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5143504" y="4469520"/>
            <a:ext cx="642942" cy="45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ko-KR" altLang="en-US" b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전환</a:t>
            </a:r>
            <a:endParaRPr lang="en-US" altLang="ko-KR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7715272" y="5500702"/>
            <a:ext cx="642942" cy="459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ko-KR" altLang="en-US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확산</a:t>
            </a:r>
            <a:endParaRPr lang="en-US" altLang="ko-KR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15" name="그림 14" descr="포스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1857365"/>
            <a:ext cx="714380" cy="714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그림 15" descr="PicsArt_133986127407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2000240"/>
            <a:ext cx="714380" cy="714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그림 25" descr="TV광고-내용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3108" y="3500438"/>
            <a:ext cx="714380" cy="714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7" name="그림 26" descr="배너광고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00364" y="3857628"/>
            <a:ext cx="714380" cy="70070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1" name="TextBox 30"/>
          <p:cNvSpPr txBox="1"/>
          <p:nvPr/>
        </p:nvSpPr>
        <p:spPr>
          <a:xfrm>
            <a:off x="3000332" y="714356"/>
            <a:ext cx="2786114" cy="65787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자극의 단계 </a:t>
            </a: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에서는 </a:t>
            </a:r>
            <a:r>
              <a:rPr lang="ko-KR" altLang="en-US" sz="10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티저</a:t>
            </a: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형식으로 진행되며</a:t>
            </a: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,</a:t>
            </a: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사람들의 관심을 유발한다</a:t>
            </a: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.</a:t>
            </a:r>
            <a:endParaRPr lang="en-US" altLang="ko-KR" sz="1200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357654" y="2139727"/>
            <a:ext cx="2786114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인식의 단계 </a:t>
            </a: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에서는 각종 광고매체를 활용하여 사람들에게 올바른 인식을 심어준다</a:t>
            </a: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,</a:t>
            </a:r>
            <a:endParaRPr lang="en-US" altLang="ko-KR" sz="1200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143604" y="3425611"/>
            <a:ext cx="27861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4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전환의 단계 </a:t>
            </a: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에서는 사람들에게 직접 다가가는 전략으로 인식의 전환을 유도한다</a:t>
            </a: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,</a:t>
            </a:r>
          </a:p>
        </p:txBody>
      </p:sp>
      <p:sp>
        <p:nvSpPr>
          <p:cNvPr id="37" name="Rectangle 2"/>
          <p:cNvSpPr>
            <a:spLocks noChangeArrowheads="1"/>
          </p:cNvSpPr>
          <p:nvPr/>
        </p:nvSpPr>
        <p:spPr bwMode="auto">
          <a:xfrm>
            <a:off x="4368140" y="3857628"/>
            <a:ext cx="1418306" cy="29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라디오 광고</a:t>
            </a:r>
            <a:endParaRPr lang="en-US" altLang="ko-KR" sz="1000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38" name="그림 37" descr="라디오.jpg"/>
          <p:cNvPicPr>
            <a:picLocks noChangeAspect="1"/>
          </p:cNvPicPr>
          <p:nvPr/>
        </p:nvPicPr>
        <p:blipFill>
          <a:blip r:embed="rId7" cstate="print"/>
          <a:srcRect l="11981" t="16463" r="13709" b="13414"/>
          <a:stretch>
            <a:fillRect/>
          </a:stretch>
        </p:blipFill>
        <p:spPr>
          <a:xfrm>
            <a:off x="3714744" y="3286124"/>
            <a:ext cx="714380" cy="7143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9" name="그림 38" descr="프리마켓2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flipH="1">
            <a:off x="5929322" y="4714884"/>
            <a:ext cx="642942" cy="64294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" name="그림 39" descr="ㅎㅎㅇㅇㅇㅎ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29124" y="4929198"/>
            <a:ext cx="642942" cy="6092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3" name="그림 42" descr="국민연금-마크.gif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443325" y="71414"/>
            <a:ext cx="629269" cy="35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90050"/>
            <a:ext cx="145103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IMC  </a:t>
            </a:r>
            <a:r>
              <a:rPr kumimoji="0"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-</a:t>
            </a:r>
            <a:r>
              <a:rPr kumimoji="0"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IMC </a:t>
            </a:r>
            <a:r>
              <a:rPr lang="ko-KR" altLang="en-US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광고전략</a:t>
            </a:r>
            <a:endParaRPr kumimoji="0" lang="ko-KR" altLang="en-US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5496" y="1135219"/>
            <a:ext cx="42862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ko-KR" altLang="en-US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가변 봄날 L" pitchFamily="18" charset="-127"/>
                <a:ea typeface="Yoon가변 봄날 L" pitchFamily="18" charset="-127"/>
              </a:rPr>
              <a:t>국민연금 </a:t>
            </a:r>
            <a:r>
              <a:rPr lang="en-US" altLang="ko-KR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T </a:t>
            </a:r>
            <a:r>
              <a:rPr lang="en-US" altLang="ko-KR" sz="20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T</a:t>
            </a:r>
            <a:r>
              <a:rPr lang="en-US" altLang="ko-KR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 </a:t>
            </a:r>
            <a:r>
              <a:rPr lang="en-US" altLang="ko-KR" sz="20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T</a:t>
            </a:r>
            <a:r>
              <a:rPr lang="ko-KR" altLang="en-US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가변 봄날 L" pitchFamily="18" charset="-127"/>
                <a:ea typeface="Yoon가변 봄날 L" pitchFamily="18" charset="-127"/>
              </a:rPr>
              <a:t>공식 </a:t>
            </a:r>
            <a:r>
              <a:rPr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J소주2" pitchFamily="18" charset="-127"/>
                <a:ea typeface="SJ소주2" pitchFamily="18" charset="-127"/>
              </a:rPr>
              <a:t>– </a:t>
            </a:r>
            <a:r>
              <a:rPr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IMC</a:t>
            </a:r>
            <a:r>
              <a:rPr lang="ko-KR" altLang="en-US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광고전략 스케줄링</a:t>
            </a:r>
            <a:endParaRPr lang="en-US" altLang="ko-KR" sz="1600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SJ소주2" pitchFamily="18" charset="-127"/>
              <a:ea typeface="SJ소주2" pitchFamily="18" charset="-127"/>
            </a:endParaRPr>
          </a:p>
        </p:txBody>
      </p:sp>
      <p:grpSp>
        <p:nvGrpSpPr>
          <p:cNvPr id="35" name="그룹 34"/>
          <p:cNvGrpSpPr/>
          <p:nvPr/>
        </p:nvGrpSpPr>
        <p:grpSpPr>
          <a:xfrm>
            <a:off x="571472" y="2071678"/>
            <a:ext cx="8429684" cy="3429024"/>
            <a:chOff x="571472" y="2071678"/>
            <a:chExt cx="8429684" cy="3429024"/>
          </a:xfrm>
        </p:grpSpPr>
        <p:grpSp>
          <p:nvGrpSpPr>
            <p:cNvPr id="34" name="그룹 33"/>
            <p:cNvGrpSpPr/>
            <p:nvPr/>
          </p:nvGrpSpPr>
          <p:grpSpPr>
            <a:xfrm>
              <a:off x="571472" y="2071678"/>
              <a:ext cx="8429684" cy="3429024"/>
              <a:chOff x="571472" y="1785926"/>
              <a:chExt cx="8429684" cy="3429024"/>
            </a:xfrm>
          </p:grpSpPr>
          <p:sp>
            <p:nvSpPr>
              <p:cNvPr id="7" name="직사각형 6"/>
              <p:cNvSpPr/>
              <p:nvPr/>
            </p:nvSpPr>
            <p:spPr>
              <a:xfrm>
                <a:off x="571472" y="1785926"/>
                <a:ext cx="8072494" cy="3429024"/>
              </a:xfrm>
              <a:prstGeom prst="rect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사각형 7"/>
              <p:cNvSpPr/>
              <p:nvPr/>
            </p:nvSpPr>
            <p:spPr>
              <a:xfrm>
                <a:off x="857224" y="2571744"/>
                <a:ext cx="1143008" cy="5000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직사각형 11"/>
              <p:cNvSpPr/>
              <p:nvPr/>
            </p:nvSpPr>
            <p:spPr>
              <a:xfrm>
                <a:off x="857224" y="2143116"/>
                <a:ext cx="7500990" cy="285752"/>
              </a:xfrm>
              <a:prstGeom prst="rect">
                <a:avLst/>
              </a:prstGeom>
              <a:solidFill>
                <a:schemeClr val="tx1">
                  <a:alpha val="5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Rectangle 2"/>
              <p:cNvSpPr>
                <a:spLocks noChangeArrowheads="1"/>
              </p:cNvSpPr>
              <p:nvPr/>
            </p:nvSpPr>
            <p:spPr bwMode="auto">
              <a:xfrm>
                <a:off x="2285984" y="2129747"/>
                <a:ext cx="6715172" cy="3231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indent="0" algn="just">
                  <a:lnSpc>
                    <a:spcPct val="15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0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1            2           3          4           5           6         7           8          9          10         11        12 </a:t>
                </a:r>
              </a:p>
            </p:txBody>
          </p:sp>
          <p:sp>
            <p:nvSpPr>
              <p:cNvPr id="14" name="직사각형 13"/>
              <p:cNvSpPr/>
              <p:nvPr/>
            </p:nvSpPr>
            <p:spPr>
              <a:xfrm>
                <a:off x="857224" y="3214686"/>
                <a:ext cx="1143008" cy="5000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직사각형 14"/>
              <p:cNvSpPr/>
              <p:nvPr/>
            </p:nvSpPr>
            <p:spPr>
              <a:xfrm>
                <a:off x="857224" y="3857628"/>
                <a:ext cx="1143008" cy="5000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직사각형 15"/>
              <p:cNvSpPr/>
              <p:nvPr/>
            </p:nvSpPr>
            <p:spPr>
              <a:xfrm>
                <a:off x="857224" y="4500570"/>
                <a:ext cx="1143008" cy="500066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Rectangle 2"/>
              <p:cNvSpPr>
                <a:spLocks noChangeArrowheads="1"/>
              </p:cNvSpPr>
              <p:nvPr/>
            </p:nvSpPr>
            <p:spPr bwMode="auto">
              <a:xfrm>
                <a:off x="1142976" y="2622320"/>
                <a:ext cx="642942" cy="3780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indent="0" algn="just">
                  <a:lnSpc>
                    <a:spcPct val="15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sz="14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자극</a:t>
                </a:r>
                <a:endParaRPr lang="en-US" altLang="ko-KR" sz="14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endParaRPr>
              </a:p>
            </p:txBody>
          </p:sp>
          <p:sp>
            <p:nvSpPr>
              <p:cNvPr id="18" name="Rectangle 2"/>
              <p:cNvSpPr>
                <a:spLocks noChangeArrowheads="1"/>
              </p:cNvSpPr>
              <p:nvPr/>
            </p:nvSpPr>
            <p:spPr bwMode="auto">
              <a:xfrm>
                <a:off x="1142976" y="3265262"/>
                <a:ext cx="642942" cy="3780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indent="0" algn="just">
                  <a:lnSpc>
                    <a:spcPct val="15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sz="14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인식</a:t>
                </a:r>
                <a:endParaRPr lang="en-US" altLang="ko-KR" sz="14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endParaRPr>
              </a:p>
            </p:txBody>
          </p:sp>
          <p:sp>
            <p:nvSpPr>
              <p:cNvPr id="19" name="Rectangle 2"/>
              <p:cNvSpPr>
                <a:spLocks noChangeArrowheads="1"/>
              </p:cNvSpPr>
              <p:nvPr/>
            </p:nvSpPr>
            <p:spPr bwMode="auto">
              <a:xfrm>
                <a:off x="1142976" y="3908204"/>
                <a:ext cx="642942" cy="3780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indent="0" algn="just">
                  <a:lnSpc>
                    <a:spcPct val="15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sz="14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전환</a:t>
                </a:r>
                <a:endParaRPr lang="en-US" altLang="ko-KR" sz="14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endParaRPr>
              </a:p>
            </p:txBody>
          </p:sp>
          <p:sp>
            <p:nvSpPr>
              <p:cNvPr id="20" name="Rectangle 2"/>
              <p:cNvSpPr>
                <a:spLocks noChangeArrowheads="1"/>
              </p:cNvSpPr>
              <p:nvPr/>
            </p:nvSpPr>
            <p:spPr bwMode="auto">
              <a:xfrm>
                <a:off x="1142976" y="4551146"/>
                <a:ext cx="642942" cy="3780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indent="0" algn="just">
                  <a:lnSpc>
                    <a:spcPct val="15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sz="14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확산</a:t>
                </a:r>
                <a:endParaRPr lang="en-US" altLang="ko-KR" sz="14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endParaRPr>
              </a:p>
            </p:txBody>
          </p:sp>
          <p:sp>
            <p:nvSpPr>
              <p:cNvPr id="21" name="직사각형 20"/>
              <p:cNvSpPr/>
              <p:nvPr/>
            </p:nvSpPr>
            <p:spPr>
              <a:xfrm>
                <a:off x="2143108" y="2571744"/>
                <a:ext cx="785818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직사각형 21"/>
              <p:cNvSpPr/>
              <p:nvPr/>
            </p:nvSpPr>
            <p:spPr>
              <a:xfrm>
                <a:off x="3000364" y="3214686"/>
                <a:ext cx="5143536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직사각형 22"/>
              <p:cNvSpPr/>
              <p:nvPr/>
            </p:nvSpPr>
            <p:spPr>
              <a:xfrm>
                <a:off x="3000364" y="3857628"/>
                <a:ext cx="5143536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직사각형 23"/>
              <p:cNvSpPr/>
              <p:nvPr/>
            </p:nvSpPr>
            <p:spPr>
              <a:xfrm>
                <a:off x="6429388" y="4429132"/>
                <a:ext cx="1714512" cy="4286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5" name="Rectangle 2"/>
              <p:cNvSpPr>
                <a:spLocks noChangeArrowheads="1"/>
              </p:cNvSpPr>
              <p:nvPr/>
            </p:nvSpPr>
            <p:spPr bwMode="auto">
              <a:xfrm>
                <a:off x="2214546" y="2571744"/>
                <a:ext cx="1418306" cy="2147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indent="0" algn="just">
                  <a:lnSpc>
                    <a:spcPct val="15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sz="600" b="1" dirty="0" err="1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티져</a:t>
                </a:r>
                <a:r>
                  <a:rPr lang="ko-KR" altLang="en-US" sz="6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 </a:t>
                </a:r>
                <a:r>
                  <a:rPr lang="en-US" altLang="ko-KR" sz="6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UCC</a:t>
                </a:r>
                <a:r>
                  <a:rPr lang="ko-KR" altLang="en-US" sz="6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광고</a:t>
                </a:r>
                <a:endParaRPr lang="en-US" altLang="ko-KR" sz="6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endParaRPr>
              </a:p>
            </p:txBody>
          </p:sp>
          <p:sp>
            <p:nvSpPr>
              <p:cNvPr id="27" name="Rectangle 2"/>
              <p:cNvSpPr>
                <a:spLocks noChangeArrowheads="1"/>
              </p:cNvSpPr>
              <p:nvPr/>
            </p:nvSpPr>
            <p:spPr bwMode="auto">
              <a:xfrm>
                <a:off x="3143240" y="3143248"/>
                <a:ext cx="1418306" cy="296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indent="0" algn="just">
                  <a:lnSpc>
                    <a:spcPct val="15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10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TV</a:t>
                </a:r>
                <a:r>
                  <a:rPr lang="ko-KR" altLang="en-US" sz="10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광고</a:t>
                </a:r>
                <a:endParaRPr lang="en-US" altLang="ko-KR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endParaRPr>
              </a:p>
            </p:txBody>
          </p:sp>
          <p:sp>
            <p:nvSpPr>
              <p:cNvPr id="28" name="Rectangle 2"/>
              <p:cNvSpPr>
                <a:spLocks noChangeArrowheads="1"/>
              </p:cNvSpPr>
              <p:nvPr/>
            </p:nvSpPr>
            <p:spPr bwMode="auto">
              <a:xfrm>
                <a:off x="3857620" y="3143248"/>
                <a:ext cx="1418306" cy="296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indent="0" algn="just">
                  <a:lnSpc>
                    <a:spcPct val="15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sz="10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인터넷 배너광고</a:t>
                </a:r>
                <a:endParaRPr lang="en-US" altLang="ko-KR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endParaRPr>
              </a:p>
            </p:txBody>
          </p:sp>
          <p:sp>
            <p:nvSpPr>
              <p:cNvPr id="29" name="Rectangle 2"/>
              <p:cNvSpPr>
                <a:spLocks noChangeArrowheads="1"/>
              </p:cNvSpPr>
              <p:nvPr/>
            </p:nvSpPr>
            <p:spPr bwMode="auto">
              <a:xfrm>
                <a:off x="3143240" y="3346886"/>
                <a:ext cx="1418306" cy="296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indent="0" algn="just">
                  <a:lnSpc>
                    <a:spcPct val="15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sz="10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라디오 광고</a:t>
                </a:r>
                <a:endParaRPr lang="en-US" altLang="ko-KR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endParaRPr>
              </a:p>
            </p:txBody>
          </p:sp>
          <p:sp>
            <p:nvSpPr>
              <p:cNvPr id="30" name="Rectangle 2"/>
              <p:cNvSpPr>
                <a:spLocks noChangeArrowheads="1"/>
              </p:cNvSpPr>
              <p:nvPr/>
            </p:nvSpPr>
            <p:spPr bwMode="auto">
              <a:xfrm>
                <a:off x="3000364" y="3786190"/>
                <a:ext cx="1418306" cy="276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indent="0" algn="just">
                  <a:lnSpc>
                    <a:spcPct val="15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sz="9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프로모션 </a:t>
                </a:r>
                <a:r>
                  <a:rPr lang="en-US" altLang="ko-KR" sz="9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1</a:t>
                </a:r>
              </a:p>
            </p:txBody>
          </p:sp>
          <p:sp>
            <p:nvSpPr>
              <p:cNvPr id="31" name="Rectangle 2"/>
              <p:cNvSpPr>
                <a:spLocks noChangeArrowheads="1"/>
              </p:cNvSpPr>
              <p:nvPr/>
            </p:nvSpPr>
            <p:spPr bwMode="auto">
              <a:xfrm>
                <a:off x="3000364" y="4010699"/>
                <a:ext cx="1418306" cy="276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indent="0" algn="just">
                  <a:lnSpc>
                    <a:spcPct val="15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sz="9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프로모션 </a:t>
                </a:r>
                <a:r>
                  <a:rPr lang="en-US" altLang="ko-KR" sz="9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2</a:t>
                </a:r>
              </a:p>
            </p:txBody>
          </p:sp>
          <p:sp>
            <p:nvSpPr>
              <p:cNvPr id="32" name="Rectangle 2"/>
              <p:cNvSpPr>
                <a:spLocks noChangeArrowheads="1"/>
              </p:cNvSpPr>
              <p:nvPr/>
            </p:nvSpPr>
            <p:spPr bwMode="auto">
              <a:xfrm>
                <a:off x="6500826" y="4489894"/>
                <a:ext cx="642942" cy="2964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indent="0" algn="just">
                  <a:lnSpc>
                    <a:spcPct val="15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sz="10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확산</a:t>
                </a:r>
                <a:endParaRPr lang="en-US" altLang="ko-KR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endParaRPr>
              </a:p>
            </p:txBody>
          </p:sp>
        </p:grpSp>
        <p:sp>
          <p:nvSpPr>
            <p:cNvPr id="26" name="Rectangle 2"/>
            <p:cNvSpPr>
              <a:spLocks noChangeArrowheads="1"/>
            </p:cNvSpPr>
            <p:nvPr/>
          </p:nvSpPr>
          <p:spPr bwMode="auto">
            <a:xfrm>
              <a:off x="2143108" y="3000372"/>
              <a:ext cx="1418306" cy="235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algn="just">
                <a:lnSpc>
                  <a:spcPct val="150000"/>
                </a:lnSpc>
                <a:buClrTx/>
                <a:buSzTx/>
                <a:buFontTx/>
                <a:buNone/>
                <a:tabLst/>
                <a:defRPr/>
              </a:pPr>
              <a:r>
                <a:rPr lang="en-US" altLang="ko-KR" sz="7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(</a:t>
              </a:r>
              <a:r>
                <a:rPr lang="ko-KR" altLang="en-US" sz="700" b="1" dirty="0" err="1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티져</a:t>
              </a:r>
              <a:r>
                <a:rPr lang="ko-KR" altLang="en-US" sz="7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 형</a:t>
              </a:r>
              <a:r>
                <a:rPr lang="en-US" altLang="ko-KR" sz="7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)</a:t>
              </a:r>
              <a:r>
                <a:rPr lang="ko-KR" altLang="en-US" sz="7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 포스터</a:t>
              </a:r>
              <a:endParaRPr lang="en-US" altLang="ko-KR" sz="7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endParaRPr>
            </a:p>
          </p:txBody>
        </p:sp>
      </p:grpSp>
      <p:pic>
        <p:nvPicPr>
          <p:cNvPr id="33" name="그림 32" descr="국민연금-마크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43325" y="71414"/>
            <a:ext cx="629269" cy="35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 descr="티져광고(최종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643174" y="1643050"/>
            <a:ext cx="1928826" cy="1857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395536" y="1628800"/>
            <a:ext cx="1961886" cy="18716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4857752" y="1643050"/>
            <a:ext cx="1928826" cy="1857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7000892" y="1643050"/>
            <a:ext cx="1963596" cy="18573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28596" y="4572008"/>
            <a:ext cx="1911156" cy="1881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643174" y="4572008"/>
            <a:ext cx="1928826" cy="1881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857752" y="4572008"/>
            <a:ext cx="1928826" cy="1881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5496" y="483278"/>
            <a:ext cx="475252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ko-KR" altLang="en-US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가변 봄날 L" pitchFamily="18" charset="-127"/>
                <a:ea typeface="Yoon가변 봄날 L" pitchFamily="18" charset="-127"/>
              </a:rPr>
              <a:t>국민연금 </a:t>
            </a:r>
            <a:r>
              <a:rPr lang="en-US" altLang="ko-KR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T </a:t>
            </a:r>
            <a:r>
              <a:rPr lang="en-US" altLang="ko-KR" sz="20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T</a:t>
            </a:r>
            <a:r>
              <a:rPr lang="en-US" altLang="ko-KR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 </a:t>
            </a:r>
            <a:r>
              <a:rPr lang="en-US" altLang="ko-KR" sz="20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T</a:t>
            </a:r>
            <a:r>
              <a:rPr lang="ko-KR" altLang="en-US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가변 봄날 L" pitchFamily="18" charset="-127"/>
                <a:ea typeface="Yoon가변 봄날 L" pitchFamily="18" charset="-127"/>
              </a:rPr>
              <a:t>공식 </a:t>
            </a:r>
            <a:r>
              <a:rPr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J소주2" pitchFamily="18" charset="-127"/>
                <a:ea typeface="SJ소주2" pitchFamily="18" charset="-127"/>
              </a:rPr>
              <a:t>–  </a:t>
            </a:r>
            <a:r>
              <a:rPr lang="ko-KR" altLang="en-US" sz="16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티져</a:t>
            </a:r>
            <a:r>
              <a:rPr lang="ko-KR" altLang="en-US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 </a:t>
            </a:r>
            <a:r>
              <a:rPr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UCC</a:t>
            </a:r>
            <a:r>
              <a:rPr lang="ko-KR" altLang="en-US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광고 편  </a:t>
            </a:r>
            <a:r>
              <a:rPr lang="en-US" altLang="ko-KR" sz="1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( </a:t>
            </a:r>
            <a:r>
              <a:rPr lang="ko-KR" altLang="en-US" sz="1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자극 단계 </a:t>
            </a:r>
            <a:r>
              <a:rPr lang="en-US" altLang="ko-KR" sz="1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)</a:t>
            </a:r>
            <a:endParaRPr lang="en-US" altLang="ko-KR" sz="1600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EB" pitchFamily="18" charset="-127"/>
              <a:ea typeface="08서울남산체 EB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2844" y="90050"/>
            <a:ext cx="145103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IMC  </a:t>
            </a:r>
            <a:r>
              <a:rPr kumimoji="0"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-</a:t>
            </a:r>
            <a:r>
              <a:rPr kumimoji="0"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IMC </a:t>
            </a:r>
            <a:r>
              <a:rPr lang="ko-KR" altLang="en-US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광고전략</a:t>
            </a:r>
            <a:endParaRPr kumimoji="0" lang="ko-KR" altLang="en-US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7072330" y="4572008"/>
            <a:ext cx="1857388" cy="1857388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7500958" y="4214818"/>
            <a:ext cx="1418306" cy="29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&lt; </a:t>
            </a: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기대효과 </a:t>
            </a: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&gt;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15206" y="4714884"/>
            <a:ext cx="164307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TTT</a:t>
            </a: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라는 공식이 무엇인지 </a:t>
            </a:r>
            <a:endParaRPr lang="en-US" altLang="ko-KR" sz="1000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  <a:p>
            <a:pPr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궁금증을 유발하여 사람들</a:t>
            </a:r>
            <a:endParaRPr lang="en-US" altLang="ko-KR" sz="1000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  <a:p>
            <a:pPr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에게 </a:t>
            </a: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TTT</a:t>
            </a: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의 관심을 가지게 한다</a:t>
            </a: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.</a:t>
            </a:r>
          </a:p>
        </p:txBody>
      </p:sp>
      <p:pic>
        <p:nvPicPr>
          <p:cNvPr id="21" name="그림 20" descr="국민연금-마크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43325" y="71414"/>
            <a:ext cx="629269" cy="35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942453" y="3132257"/>
            <a:ext cx="18293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28600" indent="-2286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3200" b="1" dirty="0">
                <a:ln>
                  <a:solidFill>
                    <a:schemeClr val="tx1">
                      <a:lumMod val="50000"/>
                      <a:lumOff val="50000"/>
                      <a:alpha val="16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Contents</a:t>
            </a:r>
            <a:endParaRPr kumimoji="0" lang="ko-KR" altLang="en-US" sz="3200" b="1" dirty="0">
              <a:ln>
                <a:solidFill>
                  <a:schemeClr val="tx1">
                    <a:lumMod val="50000"/>
                    <a:lumOff val="50000"/>
                    <a:alpha val="16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 flipV="1">
            <a:off x="3419872" y="2780928"/>
            <a:ext cx="0" cy="1368152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그룹 13"/>
          <p:cNvGrpSpPr/>
          <p:nvPr/>
        </p:nvGrpSpPr>
        <p:grpSpPr>
          <a:xfrm>
            <a:off x="3995936" y="2708920"/>
            <a:ext cx="1943161" cy="1396028"/>
            <a:chOff x="4499992" y="2978368"/>
            <a:chExt cx="1943161" cy="1396028"/>
          </a:xfrm>
        </p:grpSpPr>
        <p:sp>
          <p:nvSpPr>
            <p:cNvPr id="7" name="TextBox 6"/>
            <p:cNvSpPr txBox="1"/>
            <p:nvPr/>
          </p:nvSpPr>
          <p:spPr>
            <a:xfrm>
              <a:off x="4499992" y="2978368"/>
              <a:ext cx="1943161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1. Analysis</a:t>
              </a:r>
              <a:r>
                <a:rPr lang="ko-KR" altLang="en-US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   </a:t>
              </a:r>
              <a:r>
                <a:rPr lang="ko-KR" altLang="en-US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상황분석</a:t>
              </a:r>
              <a:endParaRPr kumimoji="0" lang="ko-KR" altLang="en-US" sz="2400" b="1" dirty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08서울남산체 B" pitchFamily="18" charset="-127"/>
                <a:ea typeface="08서울남산체 B" pitchFamily="18" charset="-127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99992" y="3491716"/>
              <a:ext cx="1919115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ysClr val="window" lastClr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2. Concept</a:t>
              </a:r>
              <a:r>
                <a:rPr kumimoji="0" lang="en-US" altLang="ko-KR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ysClr val="window" lastClr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 </a:t>
              </a:r>
              <a:r>
                <a:rPr kumimoji="0" lang="en-US" altLang="ko-KR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rgbClr val="FFFF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 </a:t>
              </a:r>
              <a:r>
                <a:rPr lang="ko-KR" altLang="en-US" sz="1000" b="1" dirty="0" err="1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컨셉도출</a:t>
              </a:r>
              <a:endParaRPr kumimoji="0" lang="ko-KR" altLang="en-US" b="1" dirty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499992" y="4005064"/>
              <a:ext cx="1725152" cy="3693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ysClr val="window" lastClr="FFFF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3. IMC  </a:t>
              </a:r>
              <a:r>
                <a:rPr lang="en-US" altLang="ko-KR" sz="1000" b="1" dirty="0" err="1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IMC</a:t>
              </a:r>
              <a:r>
                <a:rPr lang="en-US" altLang="ko-KR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 </a:t>
              </a:r>
              <a:r>
                <a:rPr lang="ko-KR" altLang="en-US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광고전략</a:t>
              </a:r>
              <a:endParaRPr kumimoji="0" lang="ko-KR" altLang="en-US" b="1" dirty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endParaRPr>
            </a:p>
          </p:txBody>
        </p:sp>
      </p:grpSp>
      <p:pic>
        <p:nvPicPr>
          <p:cNvPr id="11" name="그림 10" descr="국민연금-마크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43325" y="71414"/>
            <a:ext cx="629269" cy="35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28596" y="5929330"/>
            <a:ext cx="3714776" cy="714380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28596" y="5500702"/>
            <a:ext cx="141830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&lt; </a:t>
            </a: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기대효과 </a:t>
            </a: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&gt;</a:t>
            </a:r>
          </a:p>
        </p:txBody>
      </p:sp>
      <p:cxnSp>
        <p:nvCxnSpPr>
          <p:cNvPr id="7" name="직선 연결선 6"/>
          <p:cNvCxnSpPr/>
          <p:nvPr/>
        </p:nvCxnSpPr>
        <p:spPr>
          <a:xfrm rot="5400000">
            <a:off x="2607455" y="4321975"/>
            <a:ext cx="4071966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57158" y="1714488"/>
            <a:ext cx="141830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&lt; </a:t>
            </a: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내용  </a:t>
            </a: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&gt;</a:t>
            </a: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214282" y="884691"/>
            <a:ext cx="42862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ko-KR" altLang="en-US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가변 봄날 L" pitchFamily="18" charset="-127"/>
                <a:ea typeface="Yoon가변 봄날 L" pitchFamily="18" charset="-127"/>
              </a:rPr>
              <a:t>국민연금 </a:t>
            </a:r>
            <a:r>
              <a:rPr lang="en-US" altLang="ko-KR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T </a:t>
            </a:r>
            <a:r>
              <a:rPr lang="en-US" altLang="ko-KR" sz="20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T</a:t>
            </a:r>
            <a:r>
              <a:rPr lang="en-US" altLang="ko-KR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 </a:t>
            </a:r>
            <a:r>
              <a:rPr lang="en-US" altLang="ko-KR" sz="20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T</a:t>
            </a:r>
            <a:r>
              <a:rPr lang="ko-KR" altLang="en-US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가변 봄날 L" pitchFamily="18" charset="-127"/>
                <a:ea typeface="Yoon가변 봄날 L" pitchFamily="18" charset="-127"/>
              </a:rPr>
              <a:t>공식 </a:t>
            </a:r>
            <a:r>
              <a:rPr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J소주2" pitchFamily="18" charset="-127"/>
                <a:ea typeface="SJ소주2" pitchFamily="18" charset="-127"/>
              </a:rPr>
              <a:t>–  </a:t>
            </a:r>
            <a:r>
              <a:rPr lang="ko-KR" altLang="en-US" sz="16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티져</a:t>
            </a:r>
            <a:r>
              <a:rPr lang="ko-KR" altLang="en-US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 포스터  </a:t>
            </a:r>
            <a:r>
              <a:rPr lang="en-US" altLang="ko-KR" sz="1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( </a:t>
            </a:r>
            <a:r>
              <a:rPr lang="ko-KR" altLang="en-US" sz="1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자극 단계 </a:t>
            </a:r>
            <a:r>
              <a:rPr lang="en-US" altLang="ko-KR" sz="1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) </a:t>
            </a:r>
            <a:endParaRPr lang="en-US" altLang="ko-KR" sz="1600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EB" pitchFamily="18" charset="-127"/>
              <a:ea typeface="08서울남산체 EB" pitchFamily="18" charset="-127"/>
            </a:endParaRPr>
          </a:p>
        </p:txBody>
      </p:sp>
      <p:grpSp>
        <p:nvGrpSpPr>
          <p:cNvPr id="20" name="그룹 19"/>
          <p:cNvGrpSpPr/>
          <p:nvPr/>
        </p:nvGrpSpPr>
        <p:grpSpPr>
          <a:xfrm>
            <a:off x="428596" y="3429000"/>
            <a:ext cx="3714776" cy="2000264"/>
            <a:chOff x="428596" y="3000372"/>
            <a:chExt cx="3714776" cy="2000264"/>
          </a:xfrm>
        </p:grpSpPr>
        <p:sp>
          <p:nvSpPr>
            <p:cNvPr id="11" name="직사각형 10"/>
            <p:cNvSpPr/>
            <p:nvPr/>
          </p:nvSpPr>
          <p:spPr>
            <a:xfrm>
              <a:off x="428596" y="3000372"/>
              <a:ext cx="3714776" cy="2000264"/>
            </a:xfrm>
            <a:prstGeom prst="rect">
              <a:avLst/>
            </a:prstGeom>
            <a:solidFill>
              <a:schemeClr val="bg1"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6" name="그림 15" descr="돌담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1472" y="3357562"/>
              <a:ext cx="1571636" cy="14804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Rectangle 2"/>
            <p:cNvSpPr>
              <a:spLocks noChangeArrowheads="1"/>
            </p:cNvSpPr>
            <p:nvPr/>
          </p:nvSpPr>
          <p:spPr bwMode="auto">
            <a:xfrm>
              <a:off x="939116" y="3013740"/>
              <a:ext cx="1418306" cy="296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algn="just">
                <a:lnSpc>
                  <a:spcPct val="150000"/>
                </a:lnSpc>
                <a:buClrTx/>
                <a:buSzTx/>
                <a:buFontTx/>
                <a:buNone/>
                <a:tabLst/>
                <a:defRPr/>
              </a:pPr>
              <a:r>
                <a:rPr lang="ko-KR" altLang="en-US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광화문 돌담</a:t>
              </a:r>
              <a:endPara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endParaRPr>
            </a:p>
          </p:txBody>
        </p:sp>
        <p:sp>
          <p:nvSpPr>
            <p:cNvPr id="19" name="Rectangle 2"/>
            <p:cNvSpPr>
              <a:spLocks noChangeArrowheads="1"/>
            </p:cNvSpPr>
            <p:nvPr/>
          </p:nvSpPr>
          <p:spPr bwMode="auto">
            <a:xfrm>
              <a:off x="2725066" y="3000372"/>
              <a:ext cx="1418306" cy="296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algn="just">
                <a:lnSpc>
                  <a:spcPct val="150000"/>
                </a:lnSpc>
                <a:buClrTx/>
                <a:buSzTx/>
                <a:buFontTx/>
                <a:buNone/>
                <a:tabLst/>
                <a:defRPr/>
              </a:pPr>
              <a:r>
                <a:rPr lang="ko-KR" altLang="en-US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버스정류장</a:t>
              </a:r>
              <a:endPara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endParaRPr>
            </a:p>
          </p:txBody>
        </p:sp>
      </p:grpSp>
      <p:sp>
        <p:nvSpPr>
          <p:cNvPr id="21" name="직사각형 20"/>
          <p:cNvSpPr/>
          <p:nvPr/>
        </p:nvSpPr>
        <p:spPr>
          <a:xfrm>
            <a:off x="428596" y="2143116"/>
            <a:ext cx="3714776" cy="1000132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467544" y="5998084"/>
            <a:ext cx="3528392" cy="5272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유동인구가 많은 곳에 </a:t>
            </a:r>
            <a:r>
              <a:rPr lang="ko-KR" altLang="en-US" sz="10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티저형의</a:t>
            </a: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10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포스토</a:t>
            </a: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광고를 함으로서 사람들의 호기심을 유발하여 관심을 갖게 한다</a:t>
            </a: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67544" y="2204864"/>
            <a:ext cx="396044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T+T=T </a:t>
            </a: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란 무엇인지 답변을 달게 하는 포스터로서 사람들에게 </a:t>
            </a:r>
            <a:endParaRPr lang="en-US" altLang="ko-KR" sz="1000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T</a:t>
            </a: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가</a:t>
            </a: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무엇인지 인식하며</a:t>
            </a: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또한 국민연금에 대한 호기심을 유발하기 </a:t>
            </a:r>
            <a:endParaRPr lang="en-US" altLang="ko-KR" sz="1000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위한 포스터 이다</a:t>
            </a: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2844" y="90050"/>
            <a:ext cx="145103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IMC  </a:t>
            </a:r>
            <a:r>
              <a:rPr kumimoji="0"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-</a:t>
            </a:r>
            <a:r>
              <a:rPr kumimoji="0"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IMC </a:t>
            </a:r>
            <a:r>
              <a:rPr lang="ko-KR" altLang="en-US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광고전략</a:t>
            </a:r>
            <a:endParaRPr kumimoji="0" lang="ko-KR" altLang="en-US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26" name="그림 25" descr="국민연금-마크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43325" y="71414"/>
            <a:ext cx="629269" cy="357190"/>
          </a:xfrm>
          <a:prstGeom prst="rect">
            <a:avLst/>
          </a:prstGeom>
        </p:spPr>
      </p:pic>
      <p:pic>
        <p:nvPicPr>
          <p:cNvPr id="24" name="그림 23" descr="포스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2132856"/>
            <a:ext cx="3168352" cy="4365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그림 26" descr="버스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39752" y="3789041"/>
            <a:ext cx="1584175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 descr="인식---TV광고(최종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71406" y="525314"/>
            <a:ext cx="42862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ko-KR" altLang="en-US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가변 봄날 L" pitchFamily="18" charset="-127"/>
                <a:ea typeface="Yoon가변 봄날 L" pitchFamily="18" charset="-127"/>
              </a:rPr>
              <a:t>국민연금 </a:t>
            </a:r>
            <a:r>
              <a:rPr lang="en-US" altLang="ko-KR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T </a:t>
            </a:r>
            <a:r>
              <a:rPr lang="en-US" altLang="ko-KR" sz="20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T</a:t>
            </a:r>
            <a:r>
              <a:rPr lang="en-US" altLang="ko-KR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 </a:t>
            </a:r>
            <a:r>
              <a:rPr lang="en-US" altLang="ko-KR" sz="20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T</a:t>
            </a:r>
            <a:r>
              <a:rPr lang="ko-KR" altLang="en-US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가변 봄날 L" pitchFamily="18" charset="-127"/>
                <a:ea typeface="Yoon가변 봄날 L" pitchFamily="18" charset="-127"/>
              </a:rPr>
              <a:t>공식 </a:t>
            </a:r>
            <a:r>
              <a:rPr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J소주2" pitchFamily="18" charset="-127"/>
                <a:ea typeface="SJ소주2" pitchFamily="18" charset="-127"/>
              </a:rPr>
              <a:t>– </a:t>
            </a:r>
            <a:r>
              <a:rPr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TV</a:t>
            </a:r>
            <a:r>
              <a:rPr lang="ko-KR" altLang="en-US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광고  </a:t>
            </a:r>
            <a:r>
              <a:rPr lang="en-US" altLang="ko-KR" sz="1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( </a:t>
            </a:r>
            <a:r>
              <a:rPr lang="ko-KR" altLang="en-US" sz="1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인식 단계  </a:t>
            </a:r>
            <a:r>
              <a:rPr lang="en-US" altLang="ko-KR" sz="1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)</a:t>
            </a:r>
            <a:endParaRPr lang="en-US" altLang="ko-KR" sz="1600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EB" pitchFamily="18" charset="-127"/>
              <a:ea typeface="08서울남산체 E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428596" y="1571612"/>
            <a:ext cx="2000264" cy="19288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643174" y="1571612"/>
            <a:ext cx="1928826" cy="19288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786314" y="1571612"/>
            <a:ext cx="2000264" cy="19288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643174" y="4500570"/>
            <a:ext cx="1928826" cy="2000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428596" y="4500570"/>
            <a:ext cx="2000264" cy="2000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7000892" y="1571612"/>
            <a:ext cx="1928826" cy="19288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4786314" y="4500570"/>
            <a:ext cx="2000264" cy="2000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7000892" y="4500570"/>
            <a:ext cx="2000264" cy="2000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142844" y="90050"/>
            <a:ext cx="145103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IMC  </a:t>
            </a:r>
            <a:r>
              <a:rPr kumimoji="0"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-</a:t>
            </a:r>
            <a:r>
              <a:rPr kumimoji="0"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IMC </a:t>
            </a:r>
            <a:r>
              <a:rPr lang="ko-KR" altLang="en-US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광고전략</a:t>
            </a:r>
            <a:endParaRPr kumimoji="0" lang="ko-KR" altLang="en-US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19" name="그림 18" descr="국민연금-마크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43325" y="71414"/>
            <a:ext cx="629269" cy="3571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 descr="인식---TV광고(최종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-4592" y="5517232"/>
            <a:ext cx="5080648" cy="1000132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36512" y="5122059"/>
            <a:ext cx="141830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&lt; </a:t>
            </a: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기대효과 </a:t>
            </a: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&gt;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357158" y="2214554"/>
            <a:ext cx="2000264" cy="2000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571736" y="2214554"/>
            <a:ext cx="2000264" cy="2000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79512" y="5698123"/>
            <a:ext cx="468052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TTT </a:t>
            </a: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공식을 사람들에게 인식 시켜 줌으로서 긍정적인 이미지를 연상하게 한다</a:t>
            </a: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9512" y="6021288"/>
            <a:ext cx="468052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TV </a:t>
            </a: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광고 속의  진실을 알리고 신뢰할 수 있게 만든다</a:t>
            </a: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.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2844" y="90050"/>
            <a:ext cx="145103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IMC  </a:t>
            </a:r>
            <a:r>
              <a:rPr kumimoji="0"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-</a:t>
            </a:r>
            <a:r>
              <a:rPr kumimoji="0"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IMC </a:t>
            </a:r>
            <a:r>
              <a:rPr lang="ko-KR" altLang="en-US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광고전략</a:t>
            </a:r>
            <a:endParaRPr kumimoji="0" lang="ko-KR" altLang="en-US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4786314" y="2214554"/>
            <a:ext cx="2000264" cy="2000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7000892" y="2214554"/>
            <a:ext cx="1928826" cy="20002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그림 20" descr="국민연금-마크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43325" y="71414"/>
            <a:ext cx="629269" cy="357190"/>
          </a:xfrm>
          <a:prstGeom prst="rect">
            <a:avLst/>
          </a:prstGeom>
        </p:spPr>
      </p:pic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71406" y="525314"/>
            <a:ext cx="42862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ko-KR" altLang="en-US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가변 봄날 L" pitchFamily="18" charset="-127"/>
                <a:ea typeface="Yoon가변 봄날 L" pitchFamily="18" charset="-127"/>
              </a:rPr>
              <a:t>국민연금 </a:t>
            </a:r>
            <a:r>
              <a:rPr lang="en-US" altLang="ko-KR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T </a:t>
            </a:r>
            <a:r>
              <a:rPr lang="en-US" altLang="ko-KR" sz="20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T</a:t>
            </a:r>
            <a:r>
              <a:rPr lang="en-US" altLang="ko-KR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 </a:t>
            </a:r>
            <a:r>
              <a:rPr lang="en-US" altLang="ko-KR" sz="20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T</a:t>
            </a:r>
            <a:r>
              <a:rPr lang="ko-KR" altLang="en-US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가변 봄날 L" pitchFamily="18" charset="-127"/>
                <a:ea typeface="Yoon가변 봄날 L" pitchFamily="18" charset="-127"/>
              </a:rPr>
              <a:t>공식 </a:t>
            </a:r>
            <a:r>
              <a:rPr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J소주2" pitchFamily="18" charset="-127"/>
                <a:ea typeface="SJ소주2" pitchFamily="18" charset="-127"/>
              </a:rPr>
              <a:t>– </a:t>
            </a:r>
            <a:r>
              <a:rPr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TV</a:t>
            </a:r>
            <a:r>
              <a:rPr lang="ko-KR" altLang="en-US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광고  </a:t>
            </a:r>
            <a:r>
              <a:rPr lang="en-US" altLang="ko-KR" sz="1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( </a:t>
            </a:r>
            <a:r>
              <a:rPr lang="ko-KR" altLang="en-US" sz="1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인식 단계  </a:t>
            </a:r>
            <a:r>
              <a:rPr lang="en-US" altLang="ko-KR" sz="1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)</a:t>
            </a:r>
            <a:endParaRPr lang="en-US" altLang="ko-KR" sz="1600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EB" pitchFamily="18" charset="-127"/>
              <a:ea typeface="08서울남산체 EB" pitchFamily="18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4282" y="884691"/>
            <a:ext cx="42862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ko-KR" altLang="en-US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가변 봄날 L" pitchFamily="18" charset="-127"/>
                <a:ea typeface="Yoon가변 봄날 L" pitchFamily="18" charset="-127"/>
              </a:rPr>
              <a:t>국민연금 </a:t>
            </a:r>
            <a:r>
              <a:rPr lang="en-US" altLang="ko-KR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T </a:t>
            </a:r>
            <a:r>
              <a:rPr lang="en-US" altLang="ko-KR" sz="20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T</a:t>
            </a:r>
            <a:r>
              <a:rPr lang="en-US" altLang="ko-KR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 </a:t>
            </a:r>
            <a:r>
              <a:rPr lang="en-US" altLang="ko-KR" sz="20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T</a:t>
            </a:r>
            <a:r>
              <a:rPr lang="ko-KR" altLang="en-US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가변 봄날 L" pitchFamily="18" charset="-127"/>
                <a:ea typeface="Yoon가변 봄날 L" pitchFamily="18" charset="-127"/>
              </a:rPr>
              <a:t>공식 </a:t>
            </a:r>
            <a:r>
              <a:rPr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J소주2" pitchFamily="18" charset="-127"/>
                <a:ea typeface="SJ소주2" pitchFamily="18" charset="-127"/>
              </a:rPr>
              <a:t>– </a:t>
            </a:r>
            <a:r>
              <a:rPr lang="ko-KR" altLang="en-US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라디오 광고  </a:t>
            </a:r>
            <a:r>
              <a:rPr lang="en-US" altLang="ko-KR" sz="1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( </a:t>
            </a:r>
            <a:r>
              <a:rPr lang="ko-KR" altLang="en-US" sz="1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인식 단계  </a:t>
            </a:r>
            <a:r>
              <a:rPr lang="en-US" altLang="ko-KR" sz="1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)</a:t>
            </a:r>
          </a:p>
        </p:txBody>
      </p:sp>
      <p:cxnSp>
        <p:nvCxnSpPr>
          <p:cNvPr id="6" name="직선 연결선 5"/>
          <p:cNvCxnSpPr/>
          <p:nvPr/>
        </p:nvCxnSpPr>
        <p:spPr>
          <a:xfrm rot="5400000">
            <a:off x="2678893" y="4128181"/>
            <a:ext cx="3786214" cy="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42844" y="90050"/>
            <a:ext cx="145103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IMC  </a:t>
            </a:r>
            <a:r>
              <a:rPr kumimoji="0"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-</a:t>
            </a:r>
            <a:r>
              <a:rPr kumimoji="0"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IMC </a:t>
            </a:r>
            <a:r>
              <a:rPr lang="ko-KR" altLang="en-US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광고전략</a:t>
            </a:r>
            <a:endParaRPr kumimoji="0" lang="ko-KR" altLang="en-US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grpSp>
        <p:nvGrpSpPr>
          <p:cNvPr id="44" name="그룹 43"/>
          <p:cNvGrpSpPr/>
          <p:nvPr/>
        </p:nvGrpSpPr>
        <p:grpSpPr>
          <a:xfrm>
            <a:off x="500034" y="1928802"/>
            <a:ext cx="5072098" cy="3357586"/>
            <a:chOff x="500034" y="2214554"/>
            <a:chExt cx="5072098" cy="3357586"/>
          </a:xfrm>
        </p:grpSpPr>
        <p:sp>
          <p:nvSpPr>
            <p:cNvPr id="26" name="모서리가 둥근 직사각형 25"/>
            <p:cNvSpPr/>
            <p:nvPr/>
          </p:nvSpPr>
          <p:spPr>
            <a:xfrm>
              <a:off x="1928794" y="2285992"/>
              <a:ext cx="2286016" cy="500066"/>
            </a:xfrm>
            <a:prstGeom prst="roundRect">
              <a:avLst/>
            </a:prstGeom>
            <a:solidFill>
              <a:srgbClr val="00B0F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500034" y="4929198"/>
              <a:ext cx="3714776" cy="642942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직사각형 23"/>
            <p:cNvSpPr/>
            <p:nvPr/>
          </p:nvSpPr>
          <p:spPr>
            <a:xfrm>
              <a:off x="500034" y="4214818"/>
              <a:ext cx="3714776" cy="642942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직사각형 22"/>
            <p:cNvSpPr/>
            <p:nvPr/>
          </p:nvSpPr>
          <p:spPr>
            <a:xfrm>
              <a:off x="500034" y="3500438"/>
              <a:ext cx="3714776" cy="642942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500034" y="2928934"/>
              <a:ext cx="3714776" cy="500066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2604448" y="2357430"/>
              <a:ext cx="118173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J소주2" pitchFamily="18" charset="-127"/>
                  <a:ea typeface="SJ소주2" pitchFamily="18" charset="-127"/>
                </a:rPr>
                <a:t>애정남편 편</a:t>
              </a:r>
              <a:endParaRPr lang="ko-KR" altLang="en-US" dirty="0">
                <a:latin typeface="SJ소주2" pitchFamily="18" charset="-127"/>
                <a:ea typeface="SJ소주2" pitchFamily="18" charset="-127"/>
              </a:endParaRP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1000132" y="3055292"/>
              <a:ext cx="4572000" cy="2308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base"/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연금하면 </a:t>
              </a:r>
              <a:r>
                <a:rPr lang="en-US" altLang="ko-KR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TTT</a:t>
              </a:r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를 무조건 떠올려야 </a:t>
              </a:r>
              <a:r>
                <a:rPr lang="ko-KR" altLang="en-US" sz="900" b="1" dirty="0" err="1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하는거예요</a:t>
              </a:r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 </a:t>
              </a:r>
              <a:r>
                <a:rPr lang="ko-KR" altLang="en-US" sz="900" b="1" dirty="0" err="1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잉</a:t>
              </a:r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 </a:t>
              </a:r>
              <a:r>
                <a:rPr lang="en-US" altLang="ko-KR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~ !</a:t>
              </a:r>
              <a:endParaRPr lang="ko-KR" altLang="en-US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endParaRPr>
            </a:p>
          </p:txBody>
        </p:sp>
        <p:sp>
          <p:nvSpPr>
            <p:cNvPr id="15" name="직사각형 14"/>
            <p:cNvSpPr/>
            <p:nvPr/>
          </p:nvSpPr>
          <p:spPr>
            <a:xfrm>
              <a:off x="1000132" y="3571876"/>
              <a:ext cx="4572000" cy="5078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fontAlgn="base">
                <a:lnSpc>
                  <a:spcPct val="150000"/>
                </a:lnSpc>
              </a:pPr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첫 번째</a:t>
              </a:r>
              <a:r>
                <a:rPr lang="en-US" altLang="ko-KR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 T,  true, </a:t>
              </a:r>
              <a:r>
                <a:rPr lang="ko-KR" altLang="en-US" sz="900" b="1" dirty="0" err="1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사실이예요</a:t>
              </a:r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 </a:t>
              </a:r>
              <a:r>
                <a:rPr lang="ko-KR" altLang="en-US" sz="900" b="1" dirty="0" err="1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잉</a:t>
              </a:r>
              <a:r>
                <a:rPr lang="en-US" altLang="ko-KR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~  </a:t>
              </a:r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국민연금에 대해 올바른 사실을 </a:t>
              </a:r>
              <a:endParaRPr lang="en-US" altLang="ko-KR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endParaRPr>
            </a:p>
            <a:p>
              <a:pPr algn="just" fontAlgn="base">
                <a:lnSpc>
                  <a:spcPct val="150000"/>
                </a:lnSpc>
              </a:pPr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알아야 해요 </a:t>
              </a:r>
              <a:r>
                <a:rPr lang="ko-KR" altLang="en-US" sz="900" b="1" dirty="0" err="1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잉</a:t>
              </a:r>
              <a:r>
                <a:rPr lang="en-US" altLang="ko-KR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~ </a:t>
              </a:r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잘못된 사실은 연금이 아닌 거예요 </a:t>
              </a:r>
              <a:r>
                <a:rPr lang="ko-KR" altLang="en-US" sz="900" b="1" dirty="0" err="1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잉</a:t>
              </a:r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 </a:t>
              </a:r>
              <a:r>
                <a:rPr lang="en-US" altLang="ko-KR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~</a:t>
              </a:r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 </a:t>
              </a:r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1000132" y="4286256"/>
              <a:ext cx="4572000" cy="5078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fontAlgn="base">
                <a:lnSpc>
                  <a:spcPct val="150000"/>
                </a:lnSpc>
              </a:pPr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두 번째 </a:t>
              </a:r>
              <a:r>
                <a:rPr lang="en-US" altLang="ko-KR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T, trust, </a:t>
              </a:r>
              <a:r>
                <a:rPr lang="ko-KR" altLang="en-US" sz="900" b="1" dirty="0" err="1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신뢰이예요</a:t>
              </a:r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 </a:t>
              </a:r>
              <a:r>
                <a:rPr lang="ko-KR" altLang="en-US" sz="900" b="1" dirty="0" err="1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잉</a:t>
              </a:r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 </a:t>
              </a:r>
              <a:r>
                <a:rPr lang="en-US" altLang="ko-KR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~ </a:t>
              </a:r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국민은 국민연금을 신뢰해야</a:t>
              </a:r>
              <a:endParaRPr lang="en-US" altLang="ko-KR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endParaRPr>
            </a:p>
            <a:p>
              <a:pPr algn="just" fontAlgn="base">
                <a:lnSpc>
                  <a:spcPct val="150000"/>
                </a:lnSpc>
              </a:pPr>
              <a:r>
                <a:rPr lang="ko-KR" altLang="en-US" sz="900" b="1" dirty="0" err="1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되는거예요</a:t>
              </a:r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 </a:t>
              </a:r>
              <a:r>
                <a:rPr lang="ko-KR" altLang="en-US" sz="900" b="1" dirty="0" err="1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잉</a:t>
              </a:r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 </a:t>
              </a:r>
              <a:r>
                <a:rPr lang="en-US" altLang="ko-KR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~ </a:t>
              </a:r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아니면 국민연금이 연금이 </a:t>
              </a:r>
              <a:r>
                <a:rPr lang="ko-KR" altLang="en-US" sz="900" b="1" dirty="0" err="1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아닌거예요</a:t>
              </a:r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 </a:t>
              </a:r>
              <a:r>
                <a:rPr lang="ko-KR" altLang="en-US" sz="900" b="1" dirty="0" err="1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잉</a:t>
              </a:r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 </a:t>
              </a:r>
              <a:r>
                <a:rPr lang="en-US" altLang="ko-KR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~</a:t>
              </a:r>
              <a:endParaRPr lang="ko-KR" altLang="en-US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endParaRPr>
            </a:p>
          </p:txBody>
        </p:sp>
        <p:sp>
          <p:nvSpPr>
            <p:cNvPr id="17" name="직사각형 16"/>
            <p:cNvSpPr/>
            <p:nvPr/>
          </p:nvSpPr>
          <p:spPr>
            <a:xfrm>
              <a:off x="1000132" y="5000636"/>
              <a:ext cx="4572000" cy="5078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base"/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마지막</a:t>
              </a:r>
              <a:r>
                <a:rPr lang="en-US" altLang="ko-KR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 T, take, </a:t>
              </a:r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사실이랑 신뢰가 합쳐지면 돌려 </a:t>
              </a:r>
              <a:r>
                <a:rPr lang="ko-KR" altLang="en-US" sz="900" b="1" dirty="0" err="1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받는거에요잉</a:t>
              </a:r>
              <a:r>
                <a:rPr lang="en-US" altLang="ko-KR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! </a:t>
              </a:r>
            </a:p>
            <a:p>
              <a:pPr fontAlgn="base"/>
              <a:endParaRPr lang="en-US" altLang="ko-KR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endParaRPr>
            </a:p>
            <a:p>
              <a:pPr fontAlgn="base"/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이제 앞으로 </a:t>
              </a:r>
              <a:r>
                <a:rPr lang="en-US" altLang="ko-KR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TTT</a:t>
              </a:r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 하면 국민연금 떠올려야 되요 </a:t>
              </a:r>
              <a:r>
                <a:rPr lang="ko-KR" altLang="en-US" sz="900" b="1" dirty="0" err="1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잉</a:t>
              </a:r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 </a:t>
              </a:r>
              <a:r>
                <a:rPr lang="en-US" altLang="ko-KR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~</a:t>
              </a:r>
              <a:endParaRPr lang="ko-KR" altLang="en-US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endParaRPr>
            </a:p>
          </p:txBody>
        </p:sp>
        <p:sp>
          <p:nvSpPr>
            <p:cNvPr id="18" name="Rectangle 2"/>
            <p:cNvSpPr>
              <a:spLocks noChangeArrowheads="1"/>
            </p:cNvSpPr>
            <p:nvPr/>
          </p:nvSpPr>
          <p:spPr bwMode="auto">
            <a:xfrm>
              <a:off x="510488" y="2987003"/>
              <a:ext cx="98967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algn="just">
                <a:lnSpc>
                  <a:spcPct val="150000"/>
                </a:lnSpc>
                <a:buClrTx/>
                <a:buSzTx/>
                <a:buFontTx/>
                <a:buNone/>
                <a:tabLst/>
                <a:defRPr/>
              </a:pPr>
              <a:r>
                <a:rPr lang="ko-KR" altLang="en-US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최효종</a:t>
              </a:r>
              <a:r>
                <a:rPr lang="en-US" altLang="ko-KR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)</a:t>
              </a:r>
            </a:p>
          </p:txBody>
        </p:sp>
        <p:sp>
          <p:nvSpPr>
            <p:cNvPr id="19" name="Rectangle 2"/>
            <p:cNvSpPr>
              <a:spLocks noChangeArrowheads="1"/>
            </p:cNvSpPr>
            <p:nvPr/>
          </p:nvSpPr>
          <p:spPr bwMode="auto">
            <a:xfrm>
              <a:off x="510488" y="3500438"/>
              <a:ext cx="98967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algn="just">
                <a:lnSpc>
                  <a:spcPct val="150000"/>
                </a:lnSpc>
                <a:buClrTx/>
                <a:buSzTx/>
                <a:buFontTx/>
                <a:buNone/>
                <a:tabLst/>
                <a:defRPr/>
              </a:pPr>
              <a:r>
                <a:rPr lang="ko-KR" altLang="en-US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최효종</a:t>
              </a:r>
              <a:r>
                <a:rPr lang="en-US" altLang="ko-KR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)</a:t>
              </a:r>
            </a:p>
          </p:txBody>
        </p:sp>
        <p:sp>
          <p:nvSpPr>
            <p:cNvPr id="20" name="Rectangle 2"/>
            <p:cNvSpPr>
              <a:spLocks noChangeArrowheads="1"/>
            </p:cNvSpPr>
            <p:nvPr/>
          </p:nvSpPr>
          <p:spPr bwMode="auto">
            <a:xfrm>
              <a:off x="510488" y="4248843"/>
              <a:ext cx="98967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algn="just">
                <a:lnSpc>
                  <a:spcPct val="150000"/>
                </a:lnSpc>
                <a:buClrTx/>
                <a:buSzTx/>
                <a:buFontTx/>
                <a:buNone/>
                <a:tabLst/>
                <a:defRPr/>
              </a:pPr>
              <a:r>
                <a:rPr lang="ko-KR" altLang="en-US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최효종</a:t>
              </a:r>
              <a:r>
                <a:rPr lang="en-US" altLang="ko-KR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)</a:t>
              </a:r>
            </a:p>
          </p:txBody>
        </p:sp>
        <p:sp>
          <p:nvSpPr>
            <p:cNvPr id="21" name="Rectangle 2"/>
            <p:cNvSpPr>
              <a:spLocks noChangeArrowheads="1"/>
            </p:cNvSpPr>
            <p:nvPr/>
          </p:nvSpPr>
          <p:spPr bwMode="auto">
            <a:xfrm>
              <a:off x="500034" y="4929198"/>
              <a:ext cx="98967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algn="just">
                <a:lnSpc>
                  <a:spcPct val="150000"/>
                </a:lnSpc>
                <a:buClrTx/>
                <a:buSzTx/>
                <a:buFontTx/>
                <a:buNone/>
                <a:tabLst/>
                <a:defRPr/>
              </a:pPr>
              <a:r>
                <a:rPr lang="ko-KR" altLang="en-US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최효종</a:t>
              </a:r>
              <a:r>
                <a:rPr lang="en-US" altLang="ko-KR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)</a:t>
              </a:r>
            </a:p>
          </p:txBody>
        </p:sp>
        <p:pic>
          <p:nvPicPr>
            <p:cNvPr id="27" name="그림 26" descr="라디오.jpg"/>
            <p:cNvPicPr>
              <a:picLocks noChangeAspect="1"/>
            </p:cNvPicPr>
            <p:nvPr/>
          </p:nvPicPr>
          <p:blipFill>
            <a:blip r:embed="rId2" cstate="print"/>
            <a:srcRect l="11981" t="16463" r="13709" b="13414"/>
            <a:stretch>
              <a:fillRect/>
            </a:stretch>
          </p:blipFill>
          <p:spPr>
            <a:xfrm>
              <a:off x="500034" y="2214554"/>
              <a:ext cx="1142976" cy="6113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49" name="그룹 48"/>
          <p:cNvGrpSpPr/>
          <p:nvPr/>
        </p:nvGrpSpPr>
        <p:grpSpPr>
          <a:xfrm>
            <a:off x="5000628" y="2000240"/>
            <a:ext cx="4755948" cy="3000396"/>
            <a:chOff x="5214942" y="2214554"/>
            <a:chExt cx="4755948" cy="3000396"/>
          </a:xfrm>
        </p:grpSpPr>
        <p:sp>
          <p:nvSpPr>
            <p:cNvPr id="29" name="모서리가 둥근 직사각형 28"/>
            <p:cNvSpPr/>
            <p:nvPr/>
          </p:nvSpPr>
          <p:spPr>
            <a:xfrm>
              <a:off x="6643702" y="2285992"/>
              <a:ext cx="1785950" cy="500066"/>
            </a:xfrm>
            <a:prstGeom prst="roundRect">
              <a:avLst/>
            </a:prstGeom>
            <a:solidFill>
              <a:srgbClr val="00B0F0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6929454" y="2357430"/>
              <a:ext cx="130356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J소주2" pitchFamily="18" charset="-127"/>
                  <a:ea typeface="SJ소주2" pitchFamily="18" charset="-127"/>
                </a:rPr>
                <a:t>남</a:t>
              </a:r>
              <a:r>
                <a:rPr lang="en-US" altLang="ko-KR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J소주2" pitchFamily="18" charset="-127"/>
                  <a:ea typeface="SJ소주2" pitchFamily="18" charset="-127"/>
                </a:rPr>
                <a:t>,</a:t>
              </a:r>
              <a:r>
                <a:rPr lang="ko-KR" altLang="en-US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SJ소주2" pitchFamily="18" charset="-127"/>
                  <a:ea typeface="SJ소주2" pitchFamily="18" charset="-127"/>
                </a:rPr>
                <a:t>녀 대화 편</a:t>
              </a:r>
              <a:endParaRPr lang="ko-KR" altLang="en-US" dirty="0">
                <a:latin typeface="SJ소주2" pitchFamily="18" charset="-127"/>
                <a:ea typeface="SJ소주2" pitchFamily="18" charset="-127"/>
              </a:endParaRPr>
            </a:p>
          </p:txBody>
        </p:sp>
        <p:pic>
          <p:nvPicPr>
            <p:cNvPr id="31" name="그림 30" descr="라디오.jpg"/>
            <p:cNvPicPr>
              <a:picLocks noChangeAspect="1"/>
            </p:cNvPicPr>
            <p:nvPr/>
          </p:nvPicPr>
          <p:blipFill>
            <a:blip r:embed="rId2" cstate="print"/>
            <a:srcRect l="11981" t="16463" r="13709" b="13414"/>
            <a:stretch>
              <a:fillRect/>
            </a:stretch>
          </p:blipFill>
          <p:spPr>
            <a:xfrm>
              <a:off x="5214942" y="2214554"/>
              <a:ext cx="1142976" cy="6113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2" name="직사각형 31"/>
            <p:cNvSpPr/>
            <p:nvPr/>
          </p:nvSpPr>
          <p:spPr>
            <a:xfrm>
              <a:off x="5214942" y="2928934"/>
              <a:ext cx="3214710" cy="2286016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5362378" y="3055292"/>
              <a:ext cx="4572000" cy="2308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fontAlgn="base"/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남자 </a:t>
              </a:r>
              <a:r>
                <a:rPr lang="en-US" altLang="ko-KR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:  </a:t>
              </a:r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국민연금 </a:t>
              </a:r>
              <a:r>
                <a:rPr lang="en-US" altLang="ko-KR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TTT </a:t>
              </a:r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공식 들어 봤어 </a:t>
              </a:r>
              <a:r>
                <a:rPr lang="en-US" altLang="ko-KR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?</a:t>
              </a:r>
              <a:endParaRPr lang="ko-KR" altLang="en-US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endParaRPr>
            </a:p>
          </p:txBody>
        </p:sp>
        <p:sp>
          <p:nvSpPr>
            <p:cNvPr id="36" name="직사각형 35"/>
            <p:cNvSpPr/>
            <p:nvPr/>
          </p:nvSpPr>
          <p:spPr>
            <a:xfrm>
              <a:off x="5357818" y="3341044"/>
              <a:ext cx="4572000" cy="2308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fontAlgn="base"/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여자 </a:t>
              </a:r>
              <a:r>
                <a:rPr lang="en-US" altLang="ko-KR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:  TTT ? </a:t>
              </a:r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그게 뭔데 </a:t>
              </a:r>
              <a:r>
                <a:rPr lang="en-US" altLang="ko-KR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?</a:t>
              </a:r>
              <a:endParaRPr lang="ko-KR" altLang="en-US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endParaRPr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5362378" y="3626796"/>
              <a:ext cx="4572000" cy="2308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fontAlgn="base"/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남자 </a:t>
              </a:r>
              <a:r>
                <a:rPr lang="en-US" altLang="ko-KR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:  TTT</a:t>
              </a:r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란 </a:t>
              </a:r>
              <a:r>
                <a:rPr lang="en-US" altLang="ko-KR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? True, Trust, Take</a:t>
              </a:r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의 합성어야</a:t>
              </a:r>
            </a:p>
          </p:txBody>
        </p:sp>
        <p:sp>
          <p:nvSpPr>
            <p:cNvPr id="40" name="직사각형 39"/>
            <p:cNvSpPr/>
            <p:nvPr/>
          </p:nvSpPr>
          <p:spPr>
            <a:xfrm>
              <a:off x="5357818" y="3857628"/>
              <a:ext cx="4572000" cy="5078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fontAlgn="base">
                <a:lnSpc>
                  <a:spcPct val="150000"/>
                </a:lnSpc>
              </a:pPr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여자 </a:t>
              </a:r>
              <a:r>
                <a:rPr lang="en-US" altLang="ko-KR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: </a:t>
              </a:r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아 </a:t>
              </a:r>
              <a:r>
                <a:rPr lang="en-US" altLang="ko-KR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!  </a:t>
              </a:r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사실을 알고 신뢰를 한다면 나중에 </a:t>
              </a:r>
              <a:endParaRPr lang="en-US" altLang="ko-KR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endParaRPr>
            </a:p>
            <a:p>
              <a:pPr algn="just" fontAlgn="base">
                <a:lnSpc>
                  <a:spcPct val="150000"/>
                </a:lnSpc>
              </a:pPr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            노후에 그만큼의 돈을 받을 수 있다는 거구나</a:t>
              </a:r>
              <a:r>
                <a:rPr lang="en-US" altLang="ko-KR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 !?</a:t>
              </a:r>
              <a:endParaRPr lang="ko-KR" altLang="en-US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endParaRPr>
            </a:p>
          </p:txBody>
        </p:sp>
        <p:sp>
          <p:nvSpPr>
            <p:cNvPr id="41" name="직사각형 40"/>
            <p:cNvSpPr/>
            <p:nvPr/>
          </p:nvSpPr>
          <p:spPr>
            <a:xfrm>
              <a:off x="5362378" y="4341176"/>
              <a:ext cx="4572000" cy="2308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fontAlgn="base"/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남자 </a:t>
              </a:r>
              <a:r>
                <a:rPr lang="en-US" altLang="ko-KR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: </a:t>
              </a:r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그렇지 </a:t>
              </a:r>
              <a:r>
                <a:rPr lang="en-US" altLang="ko-KR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!</a:t>
              </a:r>
              <a:endParaRPr lang="ko-KR" altLang="en-US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endParaRPr>
            </a:p>
          </p:txBody>
        </p:sp>
        <p:sp>
          <p:nvSpPr>
            <p:cNvPr id="42" name="직사각형 41"/>
            <p:cNvSpPr/>
            <p:nvPr/>
          </p:nvSpPr>
          <p:spPr>
            <a:xfrm>
              <a:off x="5398890" y="4651426"/>
              <a:ext cx="4572000" cy="2308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base"/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 </a:t>
              </a:r>
              <a:r>
                <a:rPr lang="en-US" altLang="ko-KR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NA )  </a:t>
              </a:r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함께 나누고 함께 누려요</a:t>
              </a:r>
              <a:r>
                <a:rPr lang="en-US" altLang="ko-KR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. </a:t>
              </a:r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 국민연금</a:t>
              </a:r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500034" y="5953270"/>
            <a:ext cx="5072098" cy="500066"/>
            <a:chOff x="500034" y="5357826"/>
            <a:chExt cx="5072098" cy="500066"/>
          </a:xfrm>
        </p:grpSpPr>
        <p:sp>
          <p:nvSpPr>
            <p:cNvPr id="45" name="직사각형 44"/>
            <p:cNvSpPr/>
            <p:nvPr/>
          </p:nvSpPr>
          <p:spPr>
            <a:xfrm>
              <a:off x="500034" y="5357826"/>
              <a:ext cx="3714776" cy="500066"/>
            </a:xfrm>
            <a:prstGeom prst="rect">
              <a:avLst/>
            </a:prstGeom>
            <a:solidFill>
              <a:schemeClr val="bg1">
                <a:alpha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직사각형 45"/>
            <p:cNvSpPr/>
            <p:nvPr/>
          </p:nvSpPr>
          <p:spPr>
            <a:xfrm>
              <a:off x="1000132" y="5484184"/>
              <a:ext cx="4572000" cy="2308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base"/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함께 나누고 함께 누려요 </a:t>
              </a:r>
              <a:r>
                <a:rPr lang="en-US" altLang="ko-KR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. </a:t>
              </a:r>
              <a:r>
                <a:rPr lang="ko-KR" altLang="en-US" sz="9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국민연금</a:t>
              </a:r>
            </a:p>
          </p:txBody>
        </p:sp>
        <p:sp>
          <p:nvSpPr>
            <p:cNvPr id="47" name="Rectangle 2"/>
            <p:cNvSpPr>
              <a:spLocks noChangeArrowheads="1"/>
            </p:cNvSpPr>
            <p:nvPr/>
          </p:nvSpPr>
          <p:spPr bwMode="auto">
            <a:xfrm>
              <a:off x="653364" y="5429263"/>
              <a:ext cx="989678" cy="296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algn="just">
                <a:lnSpc>
                  <a:spcPct val="150000"/>
                </a:lnSpc>
                <a:buClrTx/>
                <a:buSzTx/>
                <a:buFontTx/>
                <a:buNone/>
                <a:tabLst/>
                <a:defRPr/>
              </a:pPr>
              <a:r>
                <a:rPr lang="en-US" altLang="ko-KR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NA )</a:t>
              </a:r>
            </a:p>
          </p:txBody>
        </p:sp>
      </p:grpSp>
      <p:sp>
        <p:nvSpPr>
          <p:cNvPr id="50" name="직사각형 49"/>
          <p:cNvSpPr/>
          <p:nvPr/>
        </p:nvSpPr>
        <p:spPr>
          <a:xfrm>
            <a:off x="5000628" y="5738956"/>
            <a:ext cx="3286148" cy="714380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Rectangle 2"/>
          <p:cNvSpPr>
            <a:spLocks noChangeArrowheads="1"/>
          </p:cNvSpPr>
          <p:nvPr/>
        </p:nvSpPr>
        <p:spPr bwMode="auto">
          <a:xfrm>
            <a:off x="5000628" y="5338083"/>
            <a:ext cx="141830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&lt; </a:t>
            </a: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기대효과 </a:t>
            </a: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&gt;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072066" y="5810394"/>
            <a:ext cx="314327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사람들에게 </a:t>
            </a: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TTT</a:t>
            </a: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공식을 자연스럽게 알게 하며</a:t>
            </a: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, TTT </a:t>
            </a: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공식이  국민연금에  대한 긍정적인 인식으로 바뀌게 한다</a:t>
            </a: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.</a:t>
            </a:r>
          </a:p>
        </p:txBody>
      </p:sp>
      <p:pic>
        <p:nvPicPr>
          <p:cNvPr id="53" name="그림 52" descr="국민연금-마크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43325" y="71414"/>
            <a:ext cx="629269" cy="357190"/>
          </a:xfrm>
          <a:prstGeom prst="rect">
            <a:avLst/>
          </a:prstGeom>
        </p:spPr>
      </p:pic>
      <p:sp>
        <p:nvSpPr>
          <p:cNvPr id="43" name="직사각형 42"/>
          <p:cNvSpPr/>
          <p:nvPr/>
        </p:nvSpPr>
        <p:spPr>
          <a:xfrm>
            <a:off x="497184" y="5377206"/>
            <a:ext cx="3714776" cy="500066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직사각형 47"/>
          <p:cNvSpPr/>
          <p:nvPr/>
        </p:nvSpPr>
        <p:spPr>
          <a:xfrm>
            <a:off x="1039650" y="5441449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ko-KR" altLang="en-US" sz="9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약속한거예요</a:t>
            </a:r>
            <a:r>
              <a:rPr lang="ko-KR" altLang="en-US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9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잉</a:t>
            </a:r>
            <a:r>
              <a:rPr lang="ko-KR" altLang="en-US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~</a:t>
            </a:r>
            <a:endParaRPr lang="ko-KR" altLang="en-US" sz="900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539552" y="5370011"/>
            <a:ext cx="98967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최효종</a:t>
            </a: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직사각형 34"/>
          <p:cNvSpPr/>
          <p:nvPr/>
        </p:nvSpPr>
        <p:spPr>
          <a:xfrm>
            <a:off x="4572000" y="4985816"/>
            <a:ext cx="3637036" cy="800638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직사각형 35"/>
          <p:cNvSpPr/>
          <p:nvPr/>
        </p:nvSpPr>
        <p:spPr>
          <a:xfrm>
            <a:off x="4578302" y="5843072"/>
            <a:ext cx="3637036" cy="800638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직사각형 33"/>
          <p:cNvSpPr/>
          <p:nvPr/>
        </p:nvSpPr>
        <p:spPr>
          <a:xfrm>
            <a:off x="4572000" y="4128560"/>
            <a:ext cx="3637036" cy="800638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직사각형 31"/>
          <p:cNvSpPr/>
          <p:nvPr/>
        </p:nvSpPr>
        <p:spPr>
          <a:xfrm>
            <a:off x="4578302" y="3271304"/>
            <a:ext cx="3637036" cy="800638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직사각형 30"/>
          <p:cNvSpPr/>
          <p:nvPr/>
        </p:nvSpPr>
        <p:spPr>
          <a:xfrm>
            <a:off x="4572000" y="2414048"/>
            <a:ext cx="3637036" cy="800638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4572000" y="1556792"/>
            <a:ext cx="3637036" cy="800638"/>
          </a:xfrm>
          <a:prstGeom prst="rect">
            <a:avLst/>
          </a:prstGeom>
          <a:solidFill>
            <a:schemeClr val="tx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4282" y="884690"/>
            <a:ext cx="500579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ko-KR" altLang="en-US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가변 봄날 L" pitchFamily="18" charset="-127"/>
                <a:ea typeface="Yoon가변 봄날 L" pitchFamily="18" charset="-127"/>
              </a:rPr>
              <a:t>국민연금 </a:t>
            </a:r>
            <a:r>
              <a:rPr lang="en-US" altLang="ko-KR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T </a:t>
            </a:r>
            <a:r>
              <a:rPr lang="en-US" altLang="ko-KR" sz="20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T</a:t>
            </a:r>
            <a:r>
              <a:rPr lang="en-US" altLang="ko-KR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 </a:t>
            </a:r>
            <a:r>
              <a:rPr lang="en-US" altLang="ko-KR" sz="20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T</a:t>
            </a:r>
            <a:r>
              <a:rPr lang="ko-KR" altLang="en-US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가변 봄날 L" pitchFamily="18" charset="-127"/>
                <a:ea typeface="Yoon가변 봄날 L" pitchFamily="18" charset="-127"/>
              </a:rPr>
              <a:t>공식 </a:t>
            </a:r>
            <a:r>
              <a:rPr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J소주2" pitchFamily="18" charset="-127"/>
                <a:ea typeface="SJ소주2" pitchFamily="18" charset="-127"/>
              </a:rPr>
              <a:t>– </a:t>
            </a:r>
            <a:r>
              <a:rPr lang="ko-KR" altLang="en-US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인터넷 배너 광고 </a:t>
            </a:r>
            <a:r>
              <a:rPr lang="en-US" altLang="ko-KR" sz="1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( </a:t>
            </a:r>
            <a:r>
              <a:rPr lang="ko-KR" altLang="en-US" sz="1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인식 단계 </a:t>
            </a:r>
            <a:r>
              <a:rPr lang="en-US" altLang="ko-KR" sz="1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)</a:t>
            </a:r>
            <a:endParaRPr lang="en-US" altLang="ko-KR" sz="1600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EB" pitchFamily="18" charset="-127"/>
              <a:ea typeface="08서울남산체 EB" pitchFamily="18" charset="-127"/>
            </a:endParaRPr>
          </a:p>
        </p:txBody>
      </p:sp>
      <p:pic>
        <p:nvPicPr>
          <p:cNvPr id="8" name="그림 7" descr="배너광고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571612"/>
            <a:ext cx="4214842" cy="785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그림 9" descr="배너광고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286124"/>
            <a:ext cx="4214842" cy="785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그림 11" descr="배너광고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5000636"/>
            <a:ext cx="4214842" cy="785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그림 12" descr="배너광고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5857893"/>
            <a:ext cx="4214842" cy="785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그림 13" descr="배너광고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2428869"/>
            <a:ext cx="4214842" cy="785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그림 14" descr="배너광고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4282" y="4143381"/>
            <a:ext cx="4214842" cy="785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42844" y="90050"/>
            <a:ext cx="145103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IMC  </a:t>
            </a:r>
            <a:r>
              <a:rPr kumimoji="0"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-</a:t>
            </a:r>
            <a:r>
              <a:rPr kumimoji="0"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IMC </a:t>
            </a:r>
            <a:r>
              <a:rPr lang="ko-KR" altLang="en-US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광고전략</a:t>
            </a:r>
            <a:endParaRPr kumimoji="0" lang="ko-KR" altLang="en-US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4643438" y="1649222"/>
            <a:ext cx="1418306" cy="25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한 남자가 등장한다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.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4643438" y="1987497"/>
            <a:ext cx="2570434" cy="25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자막 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) </a:t>
            </a:r>
            <a:r>
              <a:rPr lang="ko-KR" altLang="en-US" sz="8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극민연금</a:t>
            </a: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TTT </a:t>
            </a: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공식 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? </a:t>
            </a: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그게 뭐야 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? 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4643438" y="2534096"/>
            <a:ext cx="2376264" cy="25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국민연금 홍보대사가 등장한다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.</a:t>
            </a: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4643438" y="2822128"/>
            <a:ext cx="2570434" cy="25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자막 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) </a:t>
            </a: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제가 </a:t>
            </a:r>
            <a:r>
              <a:rPr lang="ko-KR" altLang="en-US" sz="8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알려드릴께요</a:t>
            </a: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endParaRPr lang="en-US" altLang="ko-KR" sz="800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682956" y="3430710"/>
            <a:ext cx="4032448" cy="25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자막 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) </a:t>
            </a: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국민연금은 국가가 망하지 않는 한 망하지 않습니다</a:t>
            </a:r>
            <a:endParaRPr lang="en-US" altLang="ko-KR" sz="800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4682956" y="4153607"/>
            <a:ext cx="4032448" cy="25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자막 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) </a:t>
            </a: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국민연금의 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TTT </a:t>
            </a: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공식은</a:t>
            </a:r>
            <a:endParaRPr lang="en-US" altLang="ko-KR" sz="800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4682956" y="4369631"/>
            <a:ext cx="4032448" cy="25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자막 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) True +Trust=Take</a:t>
            </a: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라는 국민연금 공식이예요</a:t>
            </a:r>
            <a:endParaRPr lang="en-US" altLang="ko-KR" sz="800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4682956" y="4582716"/>
            <a:ext cx="4032448" cy="25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자막 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) </a:t>
            </a: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사실을 알고 신뢰를 한다면 그에 합당한 대우를 돌려받는다는 공식이죠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.</a:t>
            </a: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4714876" y="5380528"/>
            <a:ext cx="4032448" cy="25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자막 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) </a:t>
            </a: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아하 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! </a:t>
            </a: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나도 이제부터라도 국민연금납부를 잘해야겠다 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!</a:t>
            </a: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4714876" y="5092496"/>
            <a:ext cx="4032448" cy="25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남자가 다시 등장한다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.</a:t>
            </a:r>
          </a:p>
        </p:txBody>
      </p:sp>
      <p:sp>
        <p:nvSpPr>
          <p:cNvPr id="30" name="Rectangle 2"/>
          <p:cNvSpPr>
            <a:spLocks noChangeArrowheads="1"/>
          </p:cNvSpPr>
          <p:nvPr/>
        </p:nvSpPr>
        <p:spPr bwMode="auto">
          <a:xfrm>
            <a:off x="4714876" y="6055078"/>
            <a:ext cx="4032448" cy="25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국민연금 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TTT </a:t>
            </a: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공식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국민연금 로고 등장 </a:t>
            </a:r>
            <a:endParaRPr lang="en-US" altLang="ko-KR" sz="800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4682956" y="3214686"/>
            <a:ext cx="4032448" cy="25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자막 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) </a:t>
            </a: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사람들이 국민연금에 대해서 오해를 많이 한답니다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.</a:t>
            </a:r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4682956" y="3646734"/>
            <a:ext cx="4032448" cy="25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자막 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) </a:t>
            </a: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또한 물가가 오른 만큼 더 챙겨 드려요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.</a:t>
            </a: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4682956" y="3862758"/>
            <a:ext cx="4032448" cy="255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자막 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) </a:t>
            </a: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국민연금은 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2010</a:t>
            </a: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년 연간 수익 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30</a:t>
            </a: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조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, 2</a:t>
            </a: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년 연속 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10%</a:t>
            </a: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수익</a:t>
            </a:r>
            <a:endParaRPr lang="en-US" altLang="ko-KR" sz="800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37" name="그림 36" descr="국민연금-마크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443325" y="71414"/>
            <a:ext cx="629269" cy="35719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90050"/>
            <a:ext cx="145103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IMC  </a:t>
            </a:r>
            <a:r>
              <a:rPr kumimoji="0"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-</a:t>
            </a:r>
            <a:r>
              <a:rPr kumimoji="0"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IMC </a:t>
            </a:r>
            <a:r>
              <a:rPr lang="ko-KR" altLang="en-US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광고전략</a:t>
            </a:r>
            <a:endParaRPr kumimoji="0" lang="ko-KR" altLang="en-US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83440" y="5696381"/>
            <a:ext cx="5080648" cy="1000132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51520" y="5301208"/>
            <a:ext cx="141830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&lt; </a:t>
            </a: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기대효과 </a:t>
            </a: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&gt;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5877272"/>
            <a:ext cx="468052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사람들이 자주 찾는 </a:t>
            </a:r>
            <a:r>
              <a:rPr lang="ko-KR" altLang="en-US" sz="10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포털사이트에</a:t>
            </a: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움직이는 배너 광고를 삽입하여</a:t>
            </a: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,</a:t>
            </a: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국민연금에 대한</a:t>
            </a:r>
            <a:endParaRPr lang="en-US" altLang="ko-KR" sz="1000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정확한 사실과 정보를 알려 줌으로서 긍정적인 인식을 유도한다</a:t>
            </a: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. </a:t>
            </a:r>
          </a:p>
        </p:txBody>
      </p:sp>
      <p:pic>
        <p:nvPicPr>
          <p:cNvPr id="11" name="그림 10" descr="다음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7435" y="1785926"/>
            <a:ext cx="3418813" cy="29912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그림 12" descr="네이버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2214554"/>
            <a:ext cx="3643338" cy="27241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4" name="그림 13" descr="국민연금-마크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43325" y="71414"/>
            <a:ext cx="629269" cy="357190"/>
          </a:xfrm>
          <a:prstGeom prst="rect">
            <a:avLst/>
          </a:prstGeom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14282" y="884690"/>
            <a:ext cx="522181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ko-KR" altLang="en-US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가변 봄날 L" pitchFamily="18" charset="-127"/>
                <a:ea typeface="Yoon가변 봄날 L" pitchFamily="18" charset="-127"/>
              </a:rPr>
              <a:t>국민연금 </a:t>
            </a:r>
            <a:r>
              <a:rPr lang="en-US" altLang="ko-KR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T </a:t>
            </a:r>
            <a:r>
              <a:rPr lang="en-US" altLang="ko-KR" sz="20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T</a:t>
            </a:r>
            <a:r>
              <a:rPr lang="en-US" altLang="ko-KR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 </a:t>
            </a:r>
            <a:r>
              <a:rPr lang="en-US" altLang="ko-KR" sz="20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T</a:t>
            </a:r>
            <a:r>
              <a:rPr lang="ko-KR" altLang="en-US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가변 봄날 L" pitchFamily="18" charset="-127"/>
                <a:ea typeface="Yoon가변 봄날 L" pitchFamily="18" charset="-127"/>
              </a:rPr>
              <a:t>공식 </a:t>
            </a:r>
            <a:r>
              <a:rPr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J소주2" pitchFamily="18" charset="-127"/>
                <a:ea typeface="SJ소주2" pitchFamily="18" charset="-127"/>
              </a:rPr>
              <a:t>– </a:t>
            </a:r>
            <a:r>
              <a:rPr lang="ko-KR" altLang="en-US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인터넷 배너 광고 </a:t>
            </a:r>
            <a:r>
              <a:rPr lang="en-US" altLang="ko-KR" sz="1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( </a:t>
            </a:r>
            <a:r>
              <a:rPr lang="ko-KR" altLang="en-US" sz="1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인식 단계 </a:t>
            </a:r>
            <a:r>
              <a:rPr lang="en-US" altLang="ko-KR" sz="1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)</a:t>
            </a:r>
            <a:endParaRPr lang="en-US" altLang="ko-KR" sz="1600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EB" pitchFamily="18" charset="-127"/>
              <a:ea typeface="08서울남산체 E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사각형 19"/>
          <p:cNvSpPr/>
          <p:nvPr/>
        </p:nvSpPr>
        <p:spPr>
          <a:xfrm>
            <a:off x="395536" y="2132856"/>
            <a:ext cx="8280920" cy="2808312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4282" y="884691"/>
            <a:ext cx="42862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ko-KR" altLang="en-US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가변 봄날 L" pitchFamily="18" charset="-127"/>
                <a:ea typeface="Yoon가변 봄날 L" pitchFamily="18" charset="-127"/>
              </a:rPr>
              <a:t>국민연금 </a:t>
            </a:r>
            <a:r>
              <a:rPr lang="en-US" altLang="ko-KR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T </a:t>
            </a:r>
            <a:r>
              <a:rPr lang="en-US" altLang="ko-KR" sz="20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T</a:t>
            </a:r>
            <a:r>
              <a:rPr lang="en-US" altLang="ko-KR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 </a:t>
            </a:r>
            <a:r>
              <a:rPr lang="en-US" altLang="ko-KR" sz="20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T</a:t>
            </a:r>
            <a:r>
              <a:rPr lang="ko-KR" altLang="en-US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가변 봄날 L" pitchFamily="18" charset="-127"/>
                <a:ea typeface="Yoon가변 봄날 L" pitchFamily="18" charset="-127"/>
              </a:rPr>
              <a:t>공식 </a:t>
            </a:r>
            <a:r>
              <a:rPr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–  </a:t>
            </a:r>
            <a:r>
              <a:rPr lang="ko-KR" altLang="en-US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프로모션 </a:t>
            </a:r>
            <a:r>
              <a:rPr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1 </a:t>
            </a:r>
            <a:r>
              <a:rPr lang="en-US" altLang="ko-KR" sz="1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( </a:t>
            </a:r>
            <a:r>
              <a:rPr lang="ko-KR" altLang="en-US" sz="1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전환 단계 </a:t>
            </a:r>
            <a:r>
              <a:rPr lang="en-US" altLang="ko-KR" sz="1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2844" y="90050"/>
            <a:ext cx="145103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IMC  </a:t>
            </a:r>
            <a:r>
              <a:rPr kumimoji="0"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-</a:t>
            </a:r>
            <a:r>
              <a:rPr kumimoji="0"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IMC </a:t>
            </a:r>
            <a:r>
              <a:rPr lang="ko-KR" altLang="en-US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광고전략</a:t>
            </a:r>
            <a:endParaRPr kumimoji="0" lang="ko-KR" altLang="en-US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4716016" y="5301208"/>
            <a:ext cx="1418306" cy="29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&lt; </a:t>
            </a: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기대 효과 </a:t>
            </a: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&gt;</a:t>
            </a: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23528" y="1754804"/>
            <a:ext cx="3672408" cy="37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en-US" altLang="ko-KR" sz="14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&lt;  </a:t>
            </a:r>
            <a:r>
              <a:rPr lang="ko-KR" altLang="en-US" sz="14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국민연금 어디까지 알고 있니 </a:t>
            </a:r>
            <a:r>
              <a:rPr lang="en-US" altLang="ko-KR" sz="14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?  &gt;</a:t>
            </a:r>
          </a:p>
        </p:txBody>
      </p:sp>
      <p:pic>
        <p:nvPicPr>
          <p:cNvPr id="14" name="그림 13" descr="ㅎㅎㅇㅇㅇㅎ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426886"/>
            <a:ext cx="3473931" cy="208223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grpSp>
        <p:nvGrpSpPr>
          <p:cNvPr id="17" name="그룹 16"/>
          <p:cNvGrpSpPr/>
          <p:nvPr/>
        </p:nvGrpSpPr>
        <p:grpSpPr>
          <a:xfrm>
            <a:off x="395536" y="5517232"/>
            <a:ext cx="4104456" cy="1224136"/>
            <a:chOff x="5072066" y="3294104"/>
            <a:chExt cx="4103023" cy="1224136"/>
          </a:xfrm>
        </p:grpSpPr>
        <p:sp>
          <p:nvSpPr>
            <p:cNvPr id="11" name="직사각형 10"/>
            <p:cNvSpPr/>
            <p:nvPr/>
          </p:nvSpPr>
          <p:spPr>
            <a:xfrm>
              <a:off x="5072066" y="3294104"/>
              <a:ext cx="4103023" cy="1224136"/>
            </a:xfrm>
            <a:prstGeom prst="rect">
              <a:avLst/>
            </a:prstGeom>
            <a:solidFill>
              <a:schemeClr val="bg1"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216032" y="3430569"/>
              <a:ext cx="3744743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auto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각 대학교 별로 찾아가서 </a:t>
              </a:r>
              <a:r>
                <a:rPr lang="en-US" altLang="ko-KR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TTT</a:t>
              </a:r>
              <a:r>
                <a:rPr lang="ko-KR" altLang="en-US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공식</a:t>
              </a:r>
              <a:r>
                <a:rPr lang="en-US" altLang="ko-KR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, </a:t>
              </a:r>
              <a:r>
                <a:rPr lang="ko-KR" altLang="en-US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간단한 퀴즈</a:t>
              </a:r>
              <a:r>
                <a:rPr lang="en-US" altLang="ko-KR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, ox</a:t>
              </a:r>
              <a:r>
                <a:rPr lang="ko-KR" altLang="en-US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문제</a:t>
              </a:r>
              <a:r>
                <a:rPr lang="en-US" altLang="ko-KR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, </a:t>
              </a:r>
              <a:r>
                <a:rPr lang="ko-KR" altLang="en-US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대학생의 인식 전환을 위한 강의 등 앞으로  연금을 납부 해야 할 </a:t>
              </a:r>
              <a:r>
                <a:rPr lang="ko-KR" altLang="en-US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대학생들에게 제대로 된 국민 연금을 알려주기 위한 프로모션</a:t>
              </a:r>
              <a:r>
                <a:rPr lang="ko-KR" altLang="en-US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이다</a:t>
              </a:r>
              <a:r>
                <a:rPr lang="en-US" altLang="ko-KR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.</a:t>
              </a:r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4716016" y="5741236"/>
            <a:ext cx="3960440" cy="1000132"/>
            <a:chOff x="4326336" y="5359536"/>
            <a:chExt cx="3960440" cy="1000132"/>
          </a:xfrm>
        </p:grpSpPr>
        <p:sp>
          <p:nvSpPr>
            <p:cNvPr id="9" name="직사각형 8"/>
            <p:cNvSpPr/>
            <p:nvPr/>
          </p:nvSpPr>
          <p:spPr>
            <a:xfrm>
              <a:off x="4326336" y="5359536"/>
              <a:ext cx="3960440" cy="1000132"/>
            </a:xfrm>
            <a:prstGeom prst="rect">
              <a:avLst/>
            </a:prstGeom>
            <a:solidFill>
              <a:schemeClr val="bg1"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470352" y="5589646"/>
              <a:ext cx="367240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미래의 고객인 대학생들에게 잘못된 정보가 아닌 올바른 정보를 알려줌으로써 국민연금의 긍정적인 인식으로의 전환을 시켜준다</a:t>
              </a:r>
              <a:r>
                <a:rPr lang="en-US" altLang="ko-KR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.</a:t>
              </a:r>
            </a:p>
          </p:txBody>
        </p:sp>
      </p:grpSp>
      <p:pic>
        <p:nvPicPr>
          <p:cNvPr id="18" name="그림 17" descr="국민연금-마크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43325" y="71414"/>
            <a:ext cx="629269" cy="357190"/>
          </a:xfrm>
          <a:prstGeom prst="rect">
            <a:avLst/>
          </a:prstGeom>
        </p:spPr>
      </p:pic>
      <p:sp>
        <p:nvSpPr>
          <p:cNvPr id="21" name="Rectangle 2"/>
          <p:cNvSpPr>
            <a:spLocks noChangeArrowheads="1"/>
          </p:cNvSpPr>
          <p:nvPr/>
        </p:nvSpPr>
        <p:spPr bwMode="auto">
          <a:xfrm>
            <a:off x="395536" y="5148796"/>
            <a:ext cx="1418306" cy="29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&lt; </a:t>
            </a: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내용 </a:t>
            </a: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&gt;</a:t>
            </a:r>
          </a:p>
        </p:txBody>
      </p:sp>
      <p:pic>
        <p:nvPicPr>
          <p:cNvPr id="22" name="그림 21" descr="ㄹㄹㄹ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2420888"/>
            <a:ext cx="3528391" cy="20882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395536" y="5517232"/>
            <a:ext cx="4104456" cy="1224136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4716016" y="5741236"/>
            <a:ext cx="3960440" cy="1000132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395536" y="2060848"/>
            <a:ext cx="8280920" cy="2808312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42844" y="90050"/>
            <a:ext cx="145103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IMC  </a:t>
            </a:r>
            <a:r>
              <a:rPr kumimoji="0"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-</a:t>
            </a:r>
            <a:r>
              <a:rPr kumimoji="0"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IMC </a:t>
            </a:r>
            <a:r>
              <a:rPr lang="ko-KR" altLang="en-US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광고전략</a:t>
            </a:r>
            <a:endParaRPr kumimoji="0" lang="ko-KR" altLang="en-US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95536" y="1682796"/>
            <a:ext cx="3672408" cy="37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en-US" altLang="ko-KR" sz="14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&lt; </a:t>
            </a:r>
            <a:r>
              <a:rPr lang="ko-KR" altLang="en-US" sz="14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국민연금 </a:t>
            </a:r>
            <a:r>
              <a:rPr lang="ko-KR" altLang="en-US" sz="14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프리마켓</a:t>
            </a:r>
            <a:r>
              <a:rPr lang="ko-KR" altLang="en-US" sz="14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이벤트 </a:t>
            </a:r>
            <a:r>
              <a:rPr lang="en-US" altLang="ko-KR" sz="14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&gt;</a:t>
            </a:r>
          </a:p>
        </p:txBody>
      </p:sp>
      <p:pic>
        <p:nvPicPr>
          <p:cNvPr id="13" name="그림 12" descr="ㄹㄹㄹㄹㄹㄹ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43702">
            <a:off x="4996084" y="2519969"/>
            <a:ext cx="2246468" cy="19897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395536" y="5627663"/>
            <a:ext cx="40708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국민연금은 사랑을 나눈다는 주제로 </a:t>
            </a:r>
            <a:r>
              <a:rPr lang="ko-KR" altLang="en-US" sz="10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프리마켓</a:t>
            </a: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이벤트를 시행한다</a:t>
            </a: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.  </a:t>
            </a:r>
            <a:r>
              <a:rPr lang="ko-KR" altLang="en-US" sz="10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프리마켓</a:t>
            </a: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이외에도 국민연금의 </a:t>
            </a: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TTT </a:t>
            </a: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공식을 </a:t>
            </a:r>
            <a:r>
              <a:rPr lang="ko-KR" altLang="en-US" sz="10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알림으로서</a:t>
            </a: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국민연금에 대한 정확한 정보로의 인식전환을 위한 이벤트를 시행한다</a:t>
            </a: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12534" y="5971346"/>
            <a:ext cx="371990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사람들에게 사랑과 나눔이라는 긍정적 이미지와 </a:t>
            </a:r>
            <a:r>
              <a:rPr lang="ko-KR" altLang="en-US" sz="10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결부시킴으로서</a:t>
            </a: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국민연금에 대한 따뜻하고 감동적인 인식을 심어준다</a:t>
            </a: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.</a:t>
            </a:r>
          </a:p>
        </p:txBody>
      </p:sp>
      <p:pic>
        <p:nvPicPr>
          <p:cNvPr id="16" name="그림 15" descr="국민연금-마크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43325" y="71414"/>
            <a:ext cx="629269" cy="357190"/>
          </a:xfrm>
          <a:prstGeom prst="rect">
            <a:avLst/>
          </a:prstGeom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14282" y="884691"/>
            <a:ext cx="42862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ko-KR" altLang="en-US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가변 봄날 L" pitchFamily="18" charset="-127"/>
                <a:ea typeface="Yoon가변 봄날 L" pitchFamily="18" charset="-127"/>
              </a:rPr>
              <a:t>국민연금 </a:t>
            </a:r>
            <a:r>
              <a:rPr lang="en-US" altLang="ko-KR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T </a:t>
            </a:r>
            <a:r>
              <a:rPr lang="en-US" altLang="ko-KR" sz="20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T</a:t>
            </a:r>
            <a:r>
              <a:rPr lang="en-US" altLang="ko-KR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 </a:t>
            </a:r>
            <a:r>
              <a:rPr lang="en-US" altLang="ko-KR" sz="20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T</a:t>
            </a:r>
            <a:r>
              <a:rPr lang="ko-KR" altLang="en-US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가변 봄날 L" pitchFamily="18" charset="-127"/>
                <a:ea typeface="Yoon가변 봄날 L" pitchFamily="18" charset="-127"/>
              </a:rPr>
              <a:t>공식 </a:t>
            </a:r>
            <a:r>
              <a:rPr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–  </a:t>
            </a:r>
            <a:r>
              <a:rPr lang="ko-KR" altLang="en-US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프로모션 </a:t>
            </a:r>
            <a:r>
              <a:rPr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2 </a:t>
            </a:r>
            <a:r>
              <a:rPr lang="en-US" altLang="ko-KR" sz="1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( </a:t>
            </a:r>
            <a:r>
              <a:rPr lang="ko-KR" altLang="en-US" sz="1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전환 단계 </a:t>
            </a:r>
            <a:r>
              <a:rPr lang="en-US" altLang="ko-KR" sz="1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)</a:t>
            </a: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395536" y="5148796"/>
            <a:ext cx="1418306" cy="29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&lt; </a:t>
            </a: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내용 </a:t>
            </a: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&gt;</a:t>
            </a: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4716016" y="5453608"/>
            <a:ext cx="1418306" cy="29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&lt; </a:t>
            </a: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기대 효과 </a:t>
            </a: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&gt;</a:t>
            </a:r>
          </a:p>
        </p:txBody>
      </p:sp>
      <p:pic>
        <p:nvPicPr>
          <p:cNvPr id="27" name="그림 26" descr="프리마켓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2420888"/>
            <a:ext cx="2232248" cy="20162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14282" y="692696"/>
            <a:ext cx="42862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ko-KR" altLang="en-US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가변 봄날 L" pitchFamily="18" charset="-127"/>
                <a:ea typeface="Yoon가변 봄날 L" pitchFamily="18" charset="-127"/>
              </a:rPr>
              <a:t>국민연금 </a:t>
            </a:r>
            <a:r>
              <a:rPr lang="en-US" altLang="ko-KR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T </a:t>
            </a:r>
            <a:r>
              <a:rPr lang="en-US" altLang="ko-KR" sz="20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T</a:t>
            </a:r>
            <a:r>
              <a:rPr lang="en-US" altLang="ko-KR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 </a:t>
            </a:r>
            <a:r>
              <a:rPr lang="en-US" altLang="ko-KR" sz="20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T</a:t>
            </a:r>
            <a:r>
              <a:rPr lang="ko-KR" altLang="en-US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가변 봄날 L" pitchFamily="18" charset="-127"/>
                <a:ea typeface="Yoon가변 봄날 L" pitchFamily="18" charset="-127"/>
              </a:rPr>
              <a:t>공식 </a:t>
            </a:r>
            <a:r>
              <a:rPr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J소주2" pitchFamily="18" charset="-127"/>
                <a:ea typeface="SJ소주2" pitchFamily="18" charset="-127"/>
              </a:rPr>
              <a:t>–  </a:t>
            </a:r>
            <a:r>
              <a:rPr lang="ko-KR" altLang="en-US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확산</a:t>
            </a:r>
            <a:endParaRPr lang="en-US" altLang="ko-KR" sz="1600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EB" pitchFamily="18" charset="-127"/>
              <a:ea typeface="08서울남산체 EB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90050"/>
            <a:ext cx="1451038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IMC  </a:t>
            </a:r>
            <a:r>
              <a:rPr kumimoji="0"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-</a:t>
            </a:r>
            <a:r>
              <a:rPr kumimoji="0"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IMC </a:t>
            </a:r>
            <a:r>
              <a:rPr lang="ko-KR" altLang="en-US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광고전략</a:t>
            </a:r>
            <a:endParaRPr kumimoji="0" lang="ko-KR" altLang="en-US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430306" y="5805264"/>
            <a:ext cx="8318158" cy="838446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717768" y="5949280"/>
            <a:ext cx="8246720" cy="5272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자극 </a:t>
            </a: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인식</a:t>
            </a: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전환의 단계를 넘어서면 이제까지 잘못된 오해 와 그로 인한 부정적인 인식이  제대로 된 정보와 </a:t>
            </a: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TTT </a:t>
            </a: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공식의 </a:t>
            </a:r>
            <a:r>
              <a:rPr lang="ko-KR" altLang="en-US" sz="10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컨셉으로</a:t>
            </a: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인해 긍정적인 </a:t>
            </a:r>
            <a:endParaRPr lang="en-US" altLang="ko-KR" sz="1000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인식으로 확산된다</a:t>
            </a: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.</a:t>
            </a:r>
          </a:p>
        </p:txBody>
      </p:sp>
      <p:sp>
        <p:nvSpPr>
          <p:cNvPr id="22" name="Rectangle 2"/>
          <p:cNvSpPr>
            <a:spLocks noChangeArrowheads="1"/>
          </p:cNvSpPr>
          <p:nvPr/>
        </p:nvSpPr>
        <p:spPr bwMode="auto">
          <a:xfrm>
            <a:off x="417390" y="5436828"/>
            <a:ext cx="1418306" cy="29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&lt; </a:t>
            </a: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기대 효과 </a:t>
            </a: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&gt;</a:t>
            </a:r>
          </a:p>
        </p:txBody>
      </p:sp>
      <p:grpSp>
        <p:nvGrpSpPr>
          <p:cNvPr id="38" name="그룹 37"/>
          <p:cNvGrpSpPr/>
          <p:nvPr/>
        </p:nvGrpSpPr>
        <p:grpSpPr>
          <a:xfrm>
            <a:off x="755576" y="1484784"/>
            <a:ext cx="8143932" cy="3661008"/>
            <a:chOff x="857224" y="1772816"/>
            <a:chExt cx="8143932" cy="3661008"/>
          </a:xfrm>
        </p:grpSpPr>
        <p:sp>
          <p:nvSpPr>
            <p:cNvPr id="8" name="순서도: 병합 7"/>
            <p:cNvSpPr/>
            <p:nvPr/>
          </p:nvSpPr>
          <p:spPr>
            <a:xfrm>
              <a:off x="1285852" y="3645024"/>
              <a:ext cx="6929486" cy="432048"/>
            </a:xfrm>
            <a:prstGeom prst="flowChartMerge">
              <a:avLst/>
            </a:pr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/>
            <p:cNvSpPr/>
            <p:nvPr/>
          </p:nvSpPr>
          <p:spPr>
            <a:xfrm>
              <a:off x="3923928" y="4149080"/>
              <a:ext cx="1512168" cy="12847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35" name="그룹 34"/>
            <p:cNvGrpSpPr/>
            <p:nvPr/>
          </p:nvGrpSpPr>
          <p:grpSpPr>
            <a:xfrm>
              <a:off x="857224" y="1844254"/>
              <a:ext cx="2714644" cy="1571636"/>
              <a:chOff x="857224" y="2285992"/>
              <a:chExt cx="2714644" cy="1571636"/>
            </a:xfrm>
          </p:grpSpPr>
          <p:sp>
            <p:nvSpPr>
              <p:cNvPr id="4" name="타원 3"/>
              <p:cNvSpPr/>
              <p:nvPr/>
            </p:nvSpPr>
            <p:spPr>
              <a:xfrm>
                <a:off x="1142976" y="2285992"/>
                <a:ext cx="1357322" cy="13573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1" name="타원 10"/>
              <p:cNvSpPr/>
              <p:nvPr/>
            </p:nvSpPr>
            <p:spPr>
              <a:xfrm>
                <a:off x="2143108" y="3143248"/>
                <a:ext cx="714380" cy="6429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3" name="타원 12"/>
              <p:cNvSpPr/>
              <p:nvPr/>
            </p:nvSpPr>
            <p:spPr>
              <a:xfrm>
                <a:off x="857224" y="3214686"/>
                <a:ext cx="714380" cy="6429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Rectangle 2"/>
              <p:cNvSpPr>
                <a:spLocks noChangeArrowheads="1"/>
              </p:cNvSpPr>
              <p:nvPr/>
            </p:nvSpPr>
            <p:spPr bwMode="auto">
              <a:xfrm>
                <a:off x="857224" y="3448941"/>
                <a:ext cx="1418306" cy="235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indent="0" algn="just">
                  <a:lnSpc>
                    <a:spcPct val="15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sz="700" b="1" dirty="0" err="1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티져</a:t>
                </a:r>
                <a:r>
                  <a:rPr lang="ko-KR" altLang="en-US" sz="7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 </a:t>
                </a:r>
                <a:r>
                  <a:rPr lang="en-US" altLang="ko-KR" sz="7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UCC</a:t>
                </a:r>
                <a:r>
                  <a:rPr lang="ko-KR" altLang="en-US" sz="7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광고</a:t>
                </a:r>
                <a:endParaRPr lang="en-US" altLang="ko-KR" sz="7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endParaRPr>
              </a:p>
            </p:txBody>
          </p:sp>
          <p:sp>
            <p:nvSpPr>
              <p:cNvPr id="24" name="Rectangle 2"/>
              <p:cNvSpPr>
                <a:spLocks noChangeArrowheads="1"/>
              </p:cNvSpPr>
              <p:nvPr/>
            </p:nvSpPr>
            <p:spPr bwMode="auto">
              <a:xfrm>
                <a:off x="2153562" y="3336683"/>
                <a:ext cx="1418306" cy="235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indent="0" algn="just">
                  <a:lnSpc>
                    <a:spcPct val="15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7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(</a:t>
                </a:r>
                <a:r>
                  <a:rPr lang="ko-KR" altLang="en-US" sz="700" b="1" dirty="0" err="1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티져</a:t>
                </a:r>
                <a:r>
                  <a:rPr lang="ko-KR" altLang="en-US" sz="7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 형</a:t>
                </a:r>
                <a:r>
                  <a:rPr lang="en-US" altLang="ko-KR" sz="7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)</a:t>
                </a:r>
                <a:r>
                  <a:rPr lang="ko-KR" altLang="en-US" sz="7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 포스터</a:t>
                </a:r>
                <a:endParaRPr lang="en-US" altLang="ko-KR" sz="7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endParaRPr>
              </a:p>
            </p:txBody>
          </p:sp>
          <p:sp>
            <p:nvSpPr>
              <p:cNvPr id="25" name="Rectangle 2"/>
              <p:cNvSpPr>
                <a:spLocks noChangeArrowheads="1"/>
              </p:cNvSpPr>
              <p:nvPr/>
            </p:nvSpPr>
            <p:spPr bwMode="auto">
              <a:xfrm>
                <a:off x="1500166" y="2714620"/>
                <a:ext cx="642942" cy="5078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indent="0" algn="just">
                  <a:lnSpc>
                    <a:spcPct val="15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자극</a:t>
                </a:r>
                <a:endParaRPr lang="en-US" altLang="ko-KR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endParaRPr>
              </a:p>
            </p:txBody>
          </p:sp>
        </p:grpSp>
        <p:grpSp>
          <p:nvGrpSpPr>
            <p:cNvPr id="37" name="그룹 36"/>
            <p:cNvGrpSpPr/>
            <p:nvPr/>
          </p:nvGrpSpPr>
          <p:grpSpPr>
            <a:xfrm>
              <a:off x="6286512" y="1772816"/>
              <a:ext cx="2714644" cy="1500198"/>
              <a:chOff x="6286512" y="2214554"/>
              <a:chExt cx="2714644" cy="1500198"/>
            </a:xfrm>
          </p:grpSpPr>
          <p:sp>
            <p:nvSpPr>
              <p:cNvPr id="7" name="타원 6"/>
              <p:cNvSpPr/>
              <p:nvPr/>
            </p:nvSpPr>
            <p:spPr>
              <a:xfrm>
                <a:off x="6572264" y="2214554"/>
                <a:ext cx="1357322" cy="13573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타원 16"/>
              <p:cNvSpPr/>
              <p:nvPr/>
            </p:nvSpPr>
            <p:spPr>
              <a:xfrm>
                <a:off x="6286512" y="3000372"/>
                <a:ext cx="714380" cy="6429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타원 17"/>
              <p:cNvSpPr/>
              <p:nvPr/>
            </p:nvSpPr>
            <p:spPr>
              <a:xfrm>
                <a:off x="7500958" y="3071810"/>
                <a:ext cx="714380" cy="6429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Rectangle 2"/>
              <p:cNvSpPr>
                <a:spLocks noChangeArrowheads="1"/>
              </p:cNvSpPr>
              <p:nvPr/>
            </p:nvSpPr>
            <p:spPr bwMode="auto">
              <a:xfrm>
                <a:off x="6368404" y="3245303"/>
                <a:ext cx="1418306" cy="235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indent="0" algn="just">
                  <a:lnSpc>
                    <a:spcPct val="15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sz="7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프로모션 </a:t>
                </a:r>
                <a:r>
                  <a:rPr lang="en-US" altLang="ko-KR" sz="7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1</a:t>
                </a:r>
              </a:p>
            </p:txBody>
          </p:sp>
          <p:sp>
            <p:nvSpPr>
              <p:cNvPr id="29" name="Rectangle 2"/>
              <p:cNvSpPr>
                <a:spLocks noChangeArrowheads="1"/>
              </p:cNvSpPr>
              <p:nvPr/>
            </p:nvSpPr>
            <p:spPr bwMode="auto">
              <a:xfrm>
                <a:off x="7582850" y="3286124"/>
                <a:ext cx="1418306" cy="235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indent="0" algn="just">
                  <a:lnSpc>
                    <a:spcPct val="15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sz="7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프로모션 </a:t>
                </a:r>
                <a:r>
                  <a:rPr lang="en-US" altLang="ko-KR" sz="7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2</a:t>
                </a:r>
              </a:p>
            </p:txBody>
          </p:sp>
          <p:sp>
            <p:nvSpPr>
              <p:cNvPr id="31" name="Rectangle 2"/>
              <p:cNvSpPr>
                <a:spLocks noChangeArrowheads="1"/>
              </p:cNvSpPr>
              <p:nvPr/>
            </p:nvSpPr>
            <p:spPr bwMode="auto">
              <a:xfrm>
                <a:off x="6929454" y="2571744"/>
                <a:ext cx="642942" cy="4596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indent="0" algn="just">
                  <a:lnSpc>
                    <a:spcPct val="15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전환</a:t>
                </a:r>
                <a:endParaRPr lang="en-US" altLang="ko-KR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endParaRPr>
              </a:p>
            </p:txBody>
          </p:sp>
        </p:grpSp>
        <p:grpSp>
          <p:nvGrpSpPr>
            <p:cNvPr id="36" name="그룹 35"/>
            <p:cNvGrpSpPr/>
            <p:nvPr/>
          </p:nvGrpSpPr>
          <p:grpSpPr>
            <a:xfrm>
              <a:off x="3500430" y="1844254"/>
              <a:ext cx="2928958" cy="1643074"/>
              <a:chOff x="3500430" y="2285992"/>
              <a:chExt cx="2928958" cy="1643074"/>
            </a:xfrm>
          </p:grpSpPr>
          <p:sp>
            <p:nvSpPr>
              <p:cNvPr id="6" name="타원 5"/>
              <p:cNvSpPr/>
              <p:nvPr/>
            </p:nvSpPr>
            <p:spPr>
              <a:xfrm>
                <a:off x="3929058" y="2285992"/>
                <a:ext cx="1357322" cy="135732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타원 13"/>
              <p:cNvSpPr/>
              <p:nvPr/>
            </p:nvSpPr>
            <p:spPr>
              <a:xfrm>
                <a:off x="3500430" y="2786058"/>
                <a:ext cx="714380" cy="6429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타원 14"/>
              <p:cNvSpPr/>
              <p:nvPr/>
            </p:nvSpPr>
            <p:spPr>
              <a:xfrm>
                <a:off x="4286248" y="3286124"/>
                <a:ext cx="714380" cy="6429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6" name="타원 15"/>
              <p:cNvSpPr/>
              <p:nvPr/>
            </p:nvSpPr>
            <p:spPr>
              <a:xfrm>
                <a:off x="5000628" y="2786058"/>
                <a:ext cx="714380" cy="64294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Rectangle 2"/>
              <p:cNvSpPr>
                <a:spLocks noChangeArrowheads="1"/>
              </p:cNvSpPr>
              <p:nvPr/>
            </p:nvSpPr>
            <p:spPr bwMode="auto">
              <a:xfrm>
                <a:off x="3571868" y="3020794"/>
                <a:ext cx="1418306" cy="2555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indent="0" algn="just">
                  <a:lnSpc>
                    <a:spcPct val="15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lang="en-US" altLang="ko-KR" sz="8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TV</a:t>
                </a:r>
                <a:r>
                  <a:rPr lang="ko-KR" altLang="en-US" sz="8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광고</a:t>
                </a:r>
                <a:endParaRPr lang="en-US" altLang="ko-KR" sz="8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endParaRPr>
              </a:p>
            </p:txBody>
          </p:sp>
          <p:sp>
            <p:nvSpPr>
              <p:cNvPr id="27" name="Rectangle 2"/>
              <p:cNvSpPr>
                <a:spLocks noChangeArrowheads="1"/>
              </p:cNvSpPr>
              <p:nvPr/>
            </p:nvSpPr>
            <p:spPr bwMode="auto">
              <a:xfrm>
                <a:off x="5011082" y="2999947"/>
                <a:ext cx="1418306" cy="2147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indent="0" algn="just">
                  <a:lnSpc>
                    <a:spcPct val="15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sz="6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인터넷 배너광고</a:t>
                </a:r>
                <a:endParaRPr lang="en-US" altLang="ko-KR" sz="6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endParaRPr>
              </a:p>
            </p:txBody>
          </p:sp>
          <p:sp>
            <p:nvSpPr>
              <p:cNvPr id="30" name="Rectangle 2"/>
              <p:cNvSpPr>
                <a:spLocks noChangeArrowheads="1"/>
              </p:cNvSpPr>
              <p:nvPr/>
            </p:nvSpPr>
            <p:spPr bwMode="auto">
              <a:xfrm>
                <a:off x="4286248" y="2643182"/>
                <a:ext cx="642942" cy="4596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indent="0" algn="just">
                  <a:lnSpc>
                    <a:spcPct val="15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인식</a:t>
                </a:r>
                <a:endParaRPr lang="en-US" altLang="ko-KR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endParaRPr>
              </a:p>
            </p:txBody>
          </p:sp>
          <p:sp>
            <p:nvSpPr>
              <p:cNvPr id="32" name="Rectangle 2"/>
              <p:cNvSpPr>
                <a:spLocks noChangeArrowheads="1"/>
              </p:cNvSpPr>
              <p:nvPr/>
            </p:nvSpPr>
            <p:spPr bwMode="auto">
              <a:xfrm>
                <a:off x="4357686" y="3500438"/>
                <a:ext cx="1418306" cy="2351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indent="0" algn="just">
                  <a:lnSpc>
                    <a:spcPct val="15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sz="7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라디오 광고</a:t>
                </a:r>
                <a:endParaRPr lang="en-US" altLang="ko-KR" sz="7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endParaRPr>
              </a:p>
            </p:txBody>
          </p:sp>
        </p:grpSp>
        <p:sp>
          <p:nvSpPr>
            <p:cNvPr id="33" name="Rectangle 2"/>
            <p:cNvSpPr>
              <a:spLocks noChangeArrowheads="1"/>
            </p:cNvSpPr>
            <p:nvPr/>
          </p:nvSpPr>
          <p:spPr bwMode="auto">
            <a:xfrm>
              <a:off x="4355976" y="4581128"/>
              <a:ext cx="642942" cy="459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algn="just">
                <a:lnSpc>
                  <a:spcPct val="150000"/>
                </a:lnSpc>
                <a:buClrTx/>
                <a:buSzTx/>
                <a:buFontTx/>
                <a:buNone/>
                <a:tabLst/>
                <a:defRPr/>
              </a:pPr>
              <a:r>
                <a:rPr lang="ko-KR" altLang="en-US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확산</a:t>
              </a:r>
              <a:endParaRPr lang="en-US" altLang="ko-KR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endParaRPr>
            </a:p>
          </p:txBody>
        </p:sp>
      </p:grpSp>
      <p:pic>
        <p:nvPicPr>
          <p:cNvPr id="34" name="그림 33" descr="국민연금-마크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43325" y="71414"/>
            <a:ext cx="629269" cy="35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2246" y="1928802"/>
            <a:ext cx="5307863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54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가변 봄날 L" pitchFamily="18" charset="-127"/>
                <a:ea typeface="Yoon가변 봄날 L" pitchFamily="18" charset="-127"/>
              </a:rPr>
              <a:t>국민연금</a:t>
            </a:r>
            <a:r>
              <a:rPr lang="ko-KR" altLang="en-US" sz="6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en-US" altLang="ko-KR" sz="6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T </a:t>
            </a:r>
            <a:r>
              <a:rPr lang="en-US" altLang="ko-KR" sz="66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T</a:t>
            </a:r>
            <a:r>
              <a:rPr lang="en-US" altLang="ko-KR" sz="6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 </a:t>
            </a:r>
            <a:r>
              <a:rPr lang="en-US" altLang="ko-KR" sz="66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T</a:t>
            </a:r>
            <a:r>
              <a:rPr lang="en-US" altLang="ko-KR" sz="6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EB" pitchFamily="18" charset="-127"/>
                <a:ea typeface="08서울남산체 EB" pitchFamily="18" charset="-127"/>
              </a:rPr>
              <a:t> </a:t>
            </a:r>
            <a:r>
              <a:rPr lang="ko-KR" altLang="en-US" sz="44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Yoon가변 봄날 L" pitchFamily="18" charset="-127"/>
                <a:ea typeface="Yoon가변 봄날 L" pitchFamily="18" charset="-127"/>
              </a:rPr>
              <a:t>공식</a:t>
            </a:r>
            <a:endParaRPr lang="ko-KR" altLang="en-US" sz="4400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Yoon가변 봄날 L" pitchFamily="18" charset="-127"/>
              <a:ea typeface="Yoon가변 봄날 L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3135483"/>
            <a:ext cx="664373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11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아리따B" pitchFamily="18" charset="-127"/>
                <a:ea typeface="아리따B" pitchFamily="18" charset="-127"/>
              </a:rPr>
              <a:t>국민연금에 대해 </a:t>
            </a:r>
            <a:r>
              <a:rPr lang="ko-KR" altLang="en-US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아리따B" pitchFamily="18" charset="-127"/>
                <a:ea typeface="아리따B" pitchFamily="18" charset="-127"/>
              </a:rPr>
              <a:t>사실</a:t>
            </a:r>
            <a:r>
              <a:rPr lang="ko-KR" altLang="en-US" sz="11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아리따B" pitchFamily="18" charset="-127"/>
                <a:ea typeface="아리따B" pitchFamily="18" charset="-127"/>
              </a:rPr>
              <a:t>을 알고</a:t>
            </a:r>
            <a:r>
              <a:rPr lang="ko-KR" altLang="en-US" sz="11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아리따B" pitchFamily="18" charset="-127"/>
                <a:ea typeface="아리따B" pitchFamily="18" charset="-127"/>
              </a:rPr>
              <a:t> </a:t>
            </a:r>
            <a:r>
              <a:rPr lang="ko-KR" altLang="en-US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아리따B" pitchFamily="18" charset="-127"/>
                <a:ea typeface="아리따B" pitchFamily="18" charset="-127"/>
              </a:rPr>
              <a:t>신뢰</a:t>
            </a:r>
            <a:r>
              <a:rPr lang="ko-KR" altLang="en-US" sz="11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아리따B" pitchFamily="18" charset="-127"/>
                <a:ea typeface="아리따B" pitchFamily="18" charset="-127"/>
              </a:rPr>
              <a:t>를 한다면 당신은 노후에 그 합당한 대우를 </a:t>
            </a:r>
            <a:r>
              <a:rPr lang="ko-KR" altLang="en-US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아리따B" pitchFamily="18" charset="-127"/>
                <a:ea typeface="아리따B" pitchFamily="18" charset="-127"/>
              </a:rPr>
              <a:t>돌려받을 것</a:t>
            </a:r>
            <a:r>
              <a:rPr lang="ko-KR" altLang="en-US" sz="11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아리따B" pitchFamily="18" charset="-127"/>
                <a:ea typeface="아리따B" pitchFamily="18" charset="-127"/>
              </a:rPr>
              <a:t>입니다</a:t>
            </a:r>
            <a:r>
              <a:rPr lang="en-US" altLang="ko-KR" sz="11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아리따B" pitchFamily="18" charset="-127"/>
                <a:ea typeface="아리따B" pitchFamily="18" charset="-127"/>
              </a:rPr>
              <a:t>.</a:t>
            </a:r>
          </a:p>
        </p:txBody>
      </p:sp>
      <p:pic>
        <p:nvPicPr>
          <p:cNvPr id="11" name="그림 10" descr="국민연금-마크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4143380"/>
            <a:ext cx="1887805" cy="10715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2347" y="6146140"/>
            <a:ext cx="466025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국민연금제도가 시행되고 있다</a:t>
            </a:r>
            <a:endParaRPr lang="ko-KR" altLang="en-US" sz="2800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42844" y="940658"/>
            <a:ext cx="9001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현재</a:t>
            </a:r>
            <a:r>
              <a:rPr lang="ko-KR" altLang="en-US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 </a:t>
            </a:r>
            <a:r>
              <a:rPr lang="ko-KR" altLang="en-US" sz="2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한국정부에서는 </a:t>
            </a:r>
            <a:endParaRPr kumimoji="0" lang="en-US" altLang="ko-KR" sz="2400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500166" y="5733256"/>
            <a:ext cx="75009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ko-KR" altLang="en-US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고령화에 대비하여 </a:t>
            </a:r>
            <a:r>
              <a:rPr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,</a:t>
            </a:r>
            <a:endParaRPr lang="ko-KR" altLang="en-US" sz="1600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2844" y="90050"/>
            <a:ext cx="157286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Analysis  </a:t>
            </a:r>
            <a:r>
              <a:rPr kumimoji="0"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-</a:t>
            </a:r>
            <a:r>
              <a:rPr kumimoji="0"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kumimoji="0" lang="ko-KR" altLang="en-US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상황분석</a:t>
            </a:r>
            <a:endParaRPr kumimoji="0" lang="ko-KR" altLang="en-US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1571604" y="2357430"/>
            <a:ext cx="7175028" cy="2513440"/>
            <a:chOff x="539552" y="2060848"/>
            <a:chExt cx="8496944" cy="3024336"/>
          </a:xfrm>
        </p:grpSpPr>
        <p:sp>
          <p:nvSpPr>
            <p:cNvPr id="6" name="직사각형 5"/>
            <p:cNvSpPr/>
            <p:nvPr/>
          </p:nvSpPr>
          <p:spPr>
            <a:xfrm>
              <a:off x="1619672" y="2060848"/>
              <a:ext cx="5976664" cy="864096"/>
            </a:xfrm>
            <a:prstGeom prst="rect">
              <a:avLst/>
            </a:prstGeom>
            <a:solidFill>
              <a:schemeClr val="bg1">
                <a:lumMod val="8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6"/>
            <p:cNvSpPr/>
            <p:nvPr/>
          </p:nvSpPr>
          <p:spPr>
            <a:xfrm>
              <a:off x="539552" y="3140968"/>
              <a:ext cx="5976664" cy="864096"/>
            </a:xfrm>
            <a:prstGeom prst="rect">
              <a:avLst/>
            </a:prstGeom>
            <a:solidFill>
              <a:schemeClr val="bg1">
                <a:lumMod val="8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직사각형 7"/>
            <p:cNvSpPr/>
            <p:nvPr/>
          </p:nvSpPr>
          <p:spPr>
            <a:xfrm>
              <a:off x="1619672" y="4221088"/>
              <a:ext cx="5976664" cy="864096"/>
            </a:xfrm>
            <a:prstGeom prst="rect">
              <a:avLst/>
            </a:prstGeom>
            <a:solidFill>
              <a:schemeClr val="bg1">
                <a:lumMod val="8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1749820" y="2132856"/>
              <a:ext cx="7286676" cy="7777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2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2050</a:t>
              </a:r>
              <a:r>
                <a:rPr lang="ko-KR" altLang="en-US" sz="12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년에 </a:t>
              </a:r>
              <a:r>
                <a:rPr lang="en-US" altLang="ko-KR" sz="12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 38.2% </a:t>
              </a:r>
              <a:r>
                <a:rPr lang="ko-KR" altLang="en-US" sz="12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세계 최고령 사회로 한국사회가 바뀔 것이며</a:t>
              </a:r>
              <a:r>
                <a:rPr lang="en-US" altLang="ko-KR" sz="12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, </a:t>
              </a:r>
              <a:r>
                <a:rPr lang="ko-KR" altLang="en-US" sz="12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한국은 현재</a:t>
              </a:r>
              <a:endParaRPr lang="en-US" altLang="ko-KR" sz="1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200" b="1" dirty="0" err="1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고령화시대로</a:t>
              </a:r>
              <a:r>
                <a:rPr lang="ko-KR" altLang="en-US" sz="12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 급격하게  나아가고 있다</a:t>
              </a:r>
              <a:r>
                <a:rPr lang="en-US" altLang="ko-KR" sz="12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.</a:t>
              </a:r>
              <a:endParaRPr lang="ko-KR" altLang="en-US" sz="1200" b="1" dirty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669700" y="3212976"/>
              <a:ext cx="7286676" cy="7777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2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정부에서는 각종 사회보장 및 고령화에 대비하여 국민연금</a:t>
              </a:r>
              <a:r>
                <a:rPr lang="en-US" altLang="ko-KR" sz="12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, </a:t>
              </a:r>
              <a:r>
                <a:rPr lang="ko-KR" altLang="en-US" sz="12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건강보험</a:t>
              </a:r>
              <a:r>
                <a:rPr lang="en-US" altLang="ko-KR" sz="12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, 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2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노인장기요양 보험 등 사회복지서비스를 시행 하고 있다</a:t>
              </a:r>
              <a:r>
                <a:rPr lang="en-US" altLang="ko-KR" sz="12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.</a:t>
              </a:r>
            </a:p>
          </p:txBody>
        </p:sp>
        <p:pic>
          <p:nvPicPr>
            <p:cNvPr id="15" name="그림 14" descr="고령화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539552" y="2060849"/>
              <a:ext cx="1030610" cy="864096"/>
            </a:xfrm>
            <a:prstGeom prst="rect">
              <a:avLst/>
            </a:prstGeom>
          </p:spPr>
        </p:pic>
        <p:pic>
          <p:nvPicPr>
            <p:cNvPr id="18" name="그림 17" descr="청와대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6588224" y="3140968"/>
              <a:ext cx="1008112" cy="864096"/>
            </a:xfrm>
            <a:prstGeom prst="rect">
              <a:avLst/>
            </a:prstGeom>
          </p:spPr>
        </p:pic>
        <p:sp>
          <p:nvSpPr>
            <p:cNvPr id="19" name="직사각형 18"/>
            <p:cNvSpPr/>
            <p:nvPr/>
          </p:nvSpPr>
          <p:spPr>
            <a:xfrm>
              <a:off x="1679088" y="4295779"/>
              <a:ext cx="7286676" cy="7777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2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국민연금은 국민들이 노력</a:t>
              </a:r>
              <a:r>
                <a:rPr lang="en-US" altLang="ko-KR" sz="12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, </a:t>
              </a:r>
              <a:r>
                <a:rPr lang="ko-KR" altLang="en-US" sz="12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장애 </a:t>
              </a:r>
              <a:r>
                <a:rPr lang="en-US" altLang="ko-KR" sz="12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, </a:t>
              </a:r>
              <a:r>
                <a:rPr lang="ko-KR" altLang="en-US" sz="12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사망 등으로 소득활동으로 할 수 없을 때 </a:t>
              </a:r>
              <a:endParaRPr lang="en-US" altLang="ko-KR" sz="1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2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기본적인 생활이  가능하도록 연금을 지급하는 것이다</a:t>
              </a:r>
              <a:r>
                <a:rPr lang="en-US" altLang="ko-KR" sz="12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.</a:t>
              </a:r>
              <a:endParaRPr lang="ko-KR" altLang="en-US" sz="1200" b="1" dirty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endParaRPr>
            </a:p>
          </p:txBody>
        </p:sp>
        <p:pic>
          <p:nvPicPr>
            <p:cNvPr id="20" name="그림 19" descr="국민연금 마크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39552" y="4221088"/>
              <a:ext cx="1008112" cy="864096"/>
            </a:xfrm>
            <a:prstGeom prst="rect">
              <a:avLst/>
            </a:prstGeom>
          </p:spPr>
        </p:pic>
      </p:grpSp>
      <p:pic>
        <p:nvPicPr>
          <p:cNvPr id="17" name="그림 16" descr="국민연금-마크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43325" y="71414"/>
            <a:ext cx="629269" cy="35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142844" y="940658"/>
            <a:ext cx="9001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현재  </a:t>
            </a:r>
            <a:r>
              <a:rPr lang="ko-KR" altLang="en-US" sz="2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시행되는 국민연금은 </a:t>
            </a:r>
            <a:r>
              <a:rPr lang="en-US" altLang="ko-KR" sz="2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!?</a:t>
            </a:r>
            <a:endParaRPr kumimoji="0" lang="en-US" altLang="ko-KR" sz="2400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43608" y="5877272"/>
            <a:ext cx="6981398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그렇다 </a:t>
            </a:r>
            <a:r>
              <a:rPr lang="en-US" altLang="ko-KR" sz="3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! </a:t>
            </a:r>
            <a:r>
              <a:rPr lang="ko-KR" altLang="en-US" sz="2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사람들은 국민연금을 기피하고 </a:t>
            </a:r>
            <a:r>
              <a:rPr lang="ko-KR" altLang="en-US" sz="2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있</a:t>
            </a:r>
            <a:r>
              <a:rPr lang="ko-KR" altLang="en-US" sz="2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다</a:t>
            </a:r>
            <a:endParaRPr lang="ko-KR" altLang="en-US" sz="2800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90050"/>
            <a:ext cx="157286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Analysis  </a:t>
            </a:r>
            <a:r>
              <a:rPr kumimoji="0"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-</a:t>
            </a:r>
            <a:r>
              <a:rPr kumimoji="0"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kumimoji="0" lang="ko-KR" altLang="en-US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상황분석</a:t>
            </a:r>
            <a:endParaRPr kumimoji="0" lang="ko-KR" altLang="en-US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grpSp>
        <p:nvGrpSpPr>
          <p:cNvPr id="41" name="그룹 40"/>
          <p:cNvGrpSpPr/>
          <p:nvPr/>
        </p:nvGrpSpPr>
        <p:grpSpPr>
          <a:xfrm>
            <a:off x="4867276" y="2357430"/>
            <a:ext cx="2276492" cy="2310180"/>
            <a:chOff x="4867276" y="2376758"/>
            <a:chExt cx="2562244" cy="2505166"/>
          </a:xfrm>
        </p:grpSpPr>
        <p:pic>
          <p:nvPicPr>
            <p:cNvPr id="40" name="그림 39" descr="퓨픂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65733">
              <a:off x="4867276" y="2376758"/>
              <a:ext cx="2239590" cy="21834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isometricOffAxis2Left">
                <a:rot lat="1063043" lon="929795" rev="21406240"/>
              </a:camera>
              <a:lightRig rig="threePt" dir="t"/>
            </a:scene3d>
          </p:spPr>
        </p:pic>
        <p:pic>
          <p:nvPicPr>
            <p:cNvPr id="11" name="그림 10" descr="국민연금 미가입자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72066" y="2714620"/>
              <a:ext cx="2357454" cy="21673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scene3d>
              <a:camera prst="perspectiveContrastingRightFacing">
                <a:rot lat="547295" lon="19873672" rev="368351"/>
              </a:camera>
              <a:lightRig rig="threePt" dir="t"/>
            </a:scene3d>
          </p:spPr>
        </p:pic>
      </p:grpSp>
      <p:grpSp>
        <p:nvGrpSpPr>
          <p:cNvPr id="36" name="그룹 35"/>
          <p:cNvGrpSpPr/>
          <p:nvPr/>
        </p:nvGrpSpPr>
        <p:grpSpPr>
          <a:xfrm>
            <a:off x="857224" y="2643182"/>
            <a:ext cx="2000264" cy="2401798"/>
            <a:chOff x="571472" y="2071678"/>
            <a:chExt cx="3724629" cy="3478699"/>
          </a:xfrm>
        </p:grpSpPr>
        <p:grpSp>
          <p:nvGrpSpPr>
            <p:cNvPr id="12" name="그룹 11"/>
            <p:cNvGrpSpPr/>
            <p:nvPr/>
          </p:nvGrpSpPr>
          <p:grpSpPr>
            <a:xfrm>
              <a:off x="571472" y="2071678"/>
              <a:ext cx="3711597" cy="3478699"/>
              <a:chOff x="4786313" y="1857364"/>
              <a:chExt cx="3711597" cy="3478699"/>
            </a:xfrm>
          </p:grpSpPr>
          <p:cxnSp>
            <p:nvCxnSpPr>
              <p:cNvPr id="13" name="직선 연결선 12"/>
              <p:cNvCxnSpPr/>
              <p:nvPr/>
            </p:nvCxnSpPr>
            <p:spPr>
              <a:xfrm rot="10800000" flipV="1">
                <a:off x="4786314" y="2428076"/>
                <a:ext cx="3357586" cy="792"/>
              </a:xfrm>
              <a:prstGeom prst="line">
                <a:avLst/>
              </a:prstGeom>
              <a:ln w="38100">
                <a:solidFill>
                  <a:schemeClr val="bg1">
                    <a:alpha val="1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직선 연결선 13"/>
              <p:cNvCxnSpPr/>
              <p:nvPr/>
            </p:nvCxnSpPr>
            <p:spPr>
              <a:xfrm rot="10800000" flipV="1">
                <a:off x="4786314" y="3142456"/>
                <a:ext cx="3357586" cy="792"/>
              </a:xfrm>
              <a:prstGeom prst="line">
                <a:avLst/>
              </a:prstGeom>
              <a:ln w="38100">
                <a:solidFill>
                  <a:schemeClr val="bg1">
                    <a:alpha val="1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직선 연결선 14"/>
              <p:cNvCxnSpPr/>
              <p:nvPr/>
            </p:nvCxnSpPr>
            <p:spPr>
              <a:xfrm rot="10800000" flipV="1">
                <a:off x="4786314" y="3785398"/>
                <a:ext cx="3357586" cy="792"/>
              </a:xfrm>
              <a:prstGeom prst="line">
                <a:avLst/>
              </a:prstGeom>
              <a:ln w="38100">
                <a:solidFill>
                  <a:schemeClr val="bg1">
                    <a:alpha val="1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직선 연결선 15"/>
              <p:cNvCxnSpPr/>
              <p:nvPr/>
            </p:nvCxnSpPr>
            <p:spPr>
              <a:xfrm rot="10800000" flipV="1">
                <a:off x="4786314" y="4428339"/>
                <a:ext cx="3357586" cy="792"/>
              </a:xfrm>
              <a:prstGeom prst="line">
                <a:avLst/>
              </a:prstGeom>
              <a:ln w="38100">
                <a:solidFill>
                  <a:schemeClr val="bg1">
                    <a:alpha val="1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직선 연결선 16"/>
              <p:cNvCxnSpPr/>
              <p:nvPr/>
            </p:nvCxnSpPr>
            <p:spPr>
              <a:xfrm rot="5400000">
                <a:off x="3250397" y="3464719"/>
                <a:ext cx="3072626" cy="793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직선 연결선 17"/>
              <p:cNvCxnSpPr/>
              <p:nvPr/>
            </p:nvCxnSpPr>
            <p:spPr>
              <a:xfrm rot="10800000" flipV="1">
                <a:off x="4786314" y="5000636"/>
                <a:ext cx="3490938" cy="10315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직사각형 18"/>
              <p:cNvSpPr/>
              <p:nvPr/>
            </p:nvSpPr>
            <p:spPr>
              <a:xfrm>
                <a:off x="5072066" y="4500570"/>
                <a:ext cx="500066" cy="50006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Text Box 15"/>
              <p:cNvSpPr txBox="1">
                <a:spLocks noChangeArrowheads="1"/>
              </p:cNvSpPr>
              <p:nvPr/>
            </p:nvSpPr>
            <p:spPr bwMode="auto">
              <a:xfrm>
                <a:off x="4929190" y="1857364"/>
                <a:ext cx="1143000" cy="214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800" dirty="0">
                    <a:solidFill>
                      <a:schemeClr val="bg1"/>
                    </a:solidFill>
                    <a:latin typeface="굴림" pitchFamily="50" charset="-127"/>
                    <a:ea typeface="굴림" pitchFamily="50" charset="-127"/>
                  </a:rPr>
                  <a:t>(</a:t>
                </a:r>
                <a:r>
                  <a:rPr lang="ko-KR" altLang="en-US" sz="800" dirty="0">
                    <a:solidFill>
                      <a:schemeClr val="bg1"/>
                    </a:solidFill>
                    <a:latin typeface="굴림" pitchFamily="50" charset="-127"/>
                    <a:ea typeface="굴림" pitchFamily="50" charset="-127"/>
                  </a:rPr>
                  <a:t>단위 </a:t>
                </a:r>
                <a:r>
                  <a:rPr lang="en-US" altLang="ko-KR" sz="800" dirty="0">
                    <a:solidFill>
                      <a:schemeClr val="bg1"/>
                    </a:solidFill>
                    <a:latin typeface="굴림" pitchFamily="50" charset="-127"/>
                    <a:ea typeface="굴림" pitchFamily="50" charset="-127"/>
                  </a:rPr>
                  <a:t>: </a:t>
                </a:r>
                <a:r>
                  <a:rPr lang="en-US" altLang="ko-KR" sz="800" dirty="0" smtClean="0">
                    <a:solidFill>
                      <a:schemeClr val="bg1"/>
                    </a:solidFill>
                    <a:latin typeface="굴림" pitchFamily="50" charset="-127"/>
                    <a:ea typeface="굴림" pitchFamily="50" charset="-127"/>
                  </a:rPr>
                  <a:t>%)</a:t>
                </a:r>
                <a:endParaRPr lang="en-US" altLang="ko-KR" sz="800" dirty="0">
                  <a:solidFill>
                    <a:schemeClr val="bg1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21" name="Rectangle 8"/>
              <p:cNvSpPr>
                <a:spLocks noChangeArrowheads="1"/>
              </p:cNvSpPr>
              <p:nvPr/>
            </p:nvSpPr>
            <p:spPr bwMode="auto">
              <a:xfrm>
                <a:off x="5075247" y="5075249"/>
                <a:ext cx="711201" cy="254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84138" tIns="41275" rIns="84138" bIns="41275">
                <a:spAutoFit/>
              </a:bodyPr>
              <a:lstStyle/>
              <a:p>
                <a:pPr defTabSz="788988" eaLnBrk="0" latinLnBrk="0" hangingPunct="0"/>
                <a:r>
                  <a:rPr kumimoji="0" lang="en-US" altLang="ko-KR" sz="600" b="1" dirty="0" smtClean="0">
                    <a:solidFill>
                      <a:schemeClr val="bg1"/>
                    </a:solidFill>
                    <a:latin typeface="Arial" pitchFamily="34" charset="0"/>
                    <a:ea typeface="굴림" pitchFamily="50" charset="-127"/>
                  </a:rPr>
                  <a:t>1995</a:t>
                </a:r>
                <a:endParaRPr kumimoji="0" lang="en-US" altLang="ko-KR" sz="600" b="1" dirty="0">
                  <a:solidFill>
                    <a:schemeClr val="bg1"/>
                  </a:solidFill>
                  <a:latin typeface="Arial" pitchFamily="34" charset="0"/>
                  <a:ea typeface="굴림" pitchFamily="50" charset="-127"/>
                </a:endParaRPr>
              </a:p>
            </p:txBody>
          </p:sp>
          <p:sp>
            <p:nvSpPr>
              <p:cNvPr id="22" name="Rectangle 9"/>
              <p:cNvSpPr>
                <a:spLocks noChangeArrowheads="1"/>
              </p:cNvSpPr>
              <p:nvPr/>
            </p:nvSpPr>
            <p:spPr bwMode="auto">
              <a:xfrm>
                <a:off x="6000760" y="5081600"/>
                <a:ext cx="711201" cy="254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84138" tIns="41275" rIns="84138" bIns="41275">
                <a:spAutoFit/>
              </a:bodyPr>
              <a:lstStyle/>
              <a:p>
                <a:pPr defTabSz="788988" eaLnBrk="0" latinLnBrk="0" hangingPunct="0"/>
                <a:r>
                  <a:rPr kumimoji="0" lang="en-US" altLang="ko-KR" sz="600" b="1" dirty="0" smtClean="0">
                    <a:solidFill>
                      <a:schemeClr val="bg1"/>
                    </a:solidFill>
                    <a:latin typeface="Arial" pitchFamily="34" charset="0"/>
                    <a:ea typeface="굴림" pitchFamily="50" charset="-127"/>
                  </a:rPr>
                  <a:t>2000</a:t>
                </a:r>
                <a:endParaRPr kumimoji="0" lang="en-US" altLang="ko-KR" sz="600" b="1" dirty="0">
                  <a:solidFill>
                    <a:schemeClr val="bg1"/>
                  </a:solidFill>
                  <a:latin typeface="Arial" pitchFamily="34" charset="0"/>
                  <a:ea typeface="굴림" pitchFamily="50" charset="-127"/>
                </a:endParaRPr>
              </a:p>
            </p:txBody>
          </p:sp>
          <p:sp>
            <p:nvSpPr>
              <p:cNvPr id="23" name="Rectangle 10"/>
              <p:cNvSpPr>
                <a:spLocks noChangeArrowheads="1"/>
              </p:cNvSpPr>
              <p:nvPr/>
            </p:nvSpPr>
            <p:spPr bwMode="auto">
              <a:xfrm>
                <a:off x="6932634" y="5081600"/>
                <a:ext cx="711201" cy="254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84138" tIns="41275" rIns="84138" bIns="41275">
                <a:spAutoFit/>
              </a:bodyPr>
              <a:lstStyle/>
              <a:p>
                <a:pPr defTabSz="788988" eaLnBrk="0" latinLnBrk="0" hangingPunct="0"/>
                <a:r>
                  <a:rPr kumimoji="0" lang="en-US" altLang="ko-KR" sz="600" b="1" dirty="0" smtClean="0">
                    <a:solidFill>
                      <a:schemeClr val="bg1"/>
                    </a:solidFill>
                    <a:latin typeface="Arial" pitchFamily="34" charset="0"/>
                    <a:ea typeface="굴림" pitchFamily="50" charset="-127"/>
                  </a:rPr>
                  <a:t>2004</a:t>
                </a:r>
                <a:endParaRPr kumimoji="0" lang="en-US" altLang="ko-KR" sz="600" b="1" dirty="0">
                  <a:solidFill>
                    <a:schemeClr val="bg1"/>
                  </a:solidFill>
                  <a:latin typeface="Arial" pitchFamily="34" charset="0"/>
                  <a:ea typeface="굴림" pitchFamily="50" charset="-127"/>
                </a:endParaRPr>
              </a:p>
            </p:txBody>
          </p:sp>
          <p:sp>
            <p:nvSpPr>
              <p:cNvPr id="24" name="Rectangle 11"/>
              <p:cNvSpPr>
                <a:spLocks noChangeArrowheads="1"/>
              </p:cNvSpPr>
              <p:nvPr/>
            </p:nvSpPr>
            <p:spPr bwMode="auto">
              <a:xfrm>
                <a:off x="7786709" y="5072074"/>
                <a:ext cx="711201" cy="254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84138" tIns="41275" rIns="84138" bIns="41275">
                <a:spAutoFit/>
              </a:bodyPr>
              <a:lstStyle/>
              <a:p>
                <a:pPr defTabSz="788988" eaLnBrk="0" latinLnBrk="0" hangingPunct="0"/>
                <a:r>
                  <a:rPr kumimoji="0" lang="en-US" altLang="ko-KR" sz="600" b="1" dirty="0" smtClean="0">
                    <a:solidFill>
                      <a:schemeClr val="bg1"/>
                    </a:solidFill>
                    <a:latin typeface="Arial" pitchFamily="34" charset="0"/>
                    <a:ea typeface="굴림" pitchFamily="50" charset="-127"/>
                  </a:rPr>
                  <a:t>2008</a:t>
                </a:r>
                <a:endParaRPr kumimoji="0" lang="en-US" altLang="ko-KR" sz="600" b="1" dirty="0">
                  <a:solidFill>
                    <a:schemeClr val="bg1"/>
                  </a:solidFill>
                  <a:latin typeface="Arial" pitchFamily="34" charset="0"/>
                  <a:ea typeface="굴림" pitchFamily="50" charset="-127"/>
                </a:endParaRPr>
              </a:p>
            </p:txBody>
          </p:sp>
          <p:sp>
            <p:nvSpPr>
              <p:cNvPr id="25" name="직사각형 24"/>
              <p:cNvSpPr/>
              <p:nvPr/>
            </p:nvSpPr>
            <p:spPr>
              <a:xfrm>
                <a:off x="5929322" y="3214686"/>
                <a:ext cx="500066" cy="17859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6" name="직사각형 25"/>
              <p:cNvSpPr/>
              <p:nvPr/>
            </p:nvSpPr>
            <p:spPr>
              <a:xfrm>
                <a:off x="6858016" y="4000504"/>
                <a:ext cx="500066" cy="10001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직사각형 26"/>
              <p:cNvSpPr/>
              <p:nvPr/>
            </p:nvSpPr>
            <p:spPr>
              <a:xfrm>
                <a:off x="7715272" y="4286256"/>
                <a:ext cx="500066" cy="7143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Rectangle 8"/>
              <p:cNvSpPr>
                <a:spLocks noChangeArrowheads="1"/>
              </p:cNvSpPr>
              <p:nvPr/>
            </p:nvSpPr>
            <p:spPr bwMode="auto">
              <a:xfrm>
                <a:off x="4919335" y="4191887"/>
                <a:ext cx="925513" cy="276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84138" tIns="41275" rIns="84138" bIns="41275">
                <a:spAutoFit/>
              </a:bodyPr>
              <a:lstStyle/>
              <a:p>
                <a:pPr defTabSz="788988" eaLnBrk="0" latinLnBrk="0" hangingPunct="0"/>
                <a:r>
                  <a:rPr kumimoji="0" lang="en-US" altLang="ko-KR" sz="700" b="1" dirty="0" smtClean="0">
                    <a:solidFill>
                      <a:schemeClr val="bg1"/>
                    </a:solidFill>
                    <a:latin typeface="Arial" pitchFamily="34" charset="0"/>
                    <a:ea typeface="굴림" pitchFamily="50" charset="-127"/>
                  </a:rPr>
                  <a:t>22.75 %</a:t>
                </a:r>
                <a:endParaRPr kumimoji="0" lang="en-US" altLang="ko-KR" sz="700" b="1" dirty="0">
                  <a:solidFill>
                    <a:schemeClr val="bg1"/>
                  </a:solidFill>
                  <a:latin typeface="Arial" pitchFamily="34" charset="0"/>
                  <a:ea typeface="굴림" pitchFamily="50" charset="-127"/>
                </a:endParaRPr>
              </a:p>
            </p:txBody>
          </p:sp>
        </p:grpSp>
        <p:sp>
          <p:nvSpPr>
            <p:cNvPr id="32" name="Rectangle 8"/>
            <p:cNvSpPr>
              <a:spLocks noChangeArrowheads="1"/>
            </p:cNvSpPr>
            <p:nvPr/>
          </p:nvSpPr>
          <p:spPr bwMode="auto">
            <a:xfrm>
              <a:off x="1584639" y="3120319"/>
              <a:ext cx="925513" cy="276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84138" tIns="41275" rIns="84138" bIns="41275">
              <a:spAutoFit/>
            </a:bodyPr>
            <a:lstStyle/>
            <a:p>
              <a:pPr defTabSz="788988" eaLnBrk="0" latinLnBrk="0" hangingPunct="0"/>
              <a:r>
                <a:rPr kumimoji="0" lang="en-US" altLang="ko-KR" sz="700" b="1" dirty="0" smtClean="0">
                  <a:solidFill>
                    <a:schemeClr val="bg1"/>
                  </a:solidFill>
                  <a:latin typeface="Arial" pitchFamily="34" charset="0"/>
                  <a:ea typeface="굴림" pitchFamily="50" charset="-127"/>
                </a:rPr>
                <a:t>50.77 %</a:t>
              </a:r>
              <a:endParaRPr kumimoji="0" lang="en-US" altLang="ko-KR" sz="700" b="1" dirty="0">
                <a:solidFill>
                  <a:schemeClr val="bg1"/>
                </a:solidFill>
                <a:latin typeface="Arial" pitchFamily="34" charset="0"/>
                <a:ea typeface="굴림" pitchFamily="50" charset="-127"/>
              </a:endParaRPr>
            </a:p>
          </p:txBody>
        </p:sp>
        <p:sp>
          <p:nvSpPr>
            <p:cNvPr id="33" name="Rectangle 8"/>
            <p:cNvSpPr>
              <a:spLocks noChangeArrowheads="1"/>
            </p:cNvSpPr>
            <p:nvPr/>
          </p:nvSpPr>
          <p:spPr bwMode="auto">
            <a:xfrm>
              <a:off x="2441894" y="3929065"/>
              <a:ext cx="925513" cy="276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84138" tIns="41275" rIns="84138" bIns="41275">
              <a:spAutoFit/>
            </a:bodyPr>
            <a:lstStyle/>
            <a:p>
              <a:pPr defTabSz="788988" eaLnBrk="0" latinLnBrk="0" hangingPunct="0"/>
              <a:r>
                <a:rPr kumimoji="0" lang="en-US" altLang="ko-KR" sz="700" b="1" dirty="0" smtClean="0">
                  <a:solidFill>
                    <a:schemeClr val="bg1"/>
                  </a:solidFill>
                  <a:latin typeface="Arial" pitchFamily="34" charset="0"/>
                  <a:ea typeface="굴림" pitchFamily="50" charset="-127"/>
                </a:rPr>
                <a:t>38.18 %</a:t>
              </a:r>
              <a:endParaRPr kumimoji="0" lang="en-US" altLang="ko-KR" sz="700" b="1" dirty="0">
                <a:solidFill>
                  <a:schemeClr val="bg1"/>
                </a:solidFill>
                <a:latin typeface="Arial" pitchFamily="34" charset="0"/>
                <a:ea typeface="굴림" pitchFamily="50" charset="-127"/>
              </a:endParaRPr>
            </a:p>
          </p:txBody>
        </p:sp>
        <p:sp>
          <p:nvSpPr>
            <p:cNvPr id="34" name="Rectangle 8"/>
            <p:cNvSpPr>
              <a:spLocks noChangeArrowheads="1"/>
            </p:cNvSpPr>
            <p:nvPr/>
          </p:nvSpPr>
          <p:spPr bwMode="auto">
            <a:xfrm>
              <a:off x="3370588" y="4263327"/>
              <a:ext cx="925513" cy="2767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84138" tIns="41275" rIns="84138" bIns="41275">
              <a:spAutoFit/>
            </a:bodyPr>
            <a:lstStyle/>
            <a:p>
              <a:pPr defTabSz="788988" eaLnBrk="0" latinLnBrk="0" hangingPunct="0"/>
              <a:r>
                <a:rPr kumimoji="0" lang="en-US" altLang="ko-KR" sz="700" b="1" dirty="0" smtClean="0">
                  <a:solidFill>
                    <a:schemeClr val="bg1"/>
                  </a:solidFill>
                  <a:latin typeface="Arial" pitchFamily="34" charset="0"/>
                  <a:ea typeface="굴림" pitchFamily="50" charset="-127"/>
                </a:rPr>
                <a:t>28.22 %</a:t>
              </a:r>
              <a:endParaRPr kumimoji="0" lang="en-US" altLang="ko-KR" sz="700" b="1" dirty="0">
                <a:solidFill>
                  <a:schemeClr val="bg1"/>
                </a:solidFill>
                <a:latin typeface="Arial" pitchFamily="34" charset="0"/>
                <a:ea typeface="굴림" pitchFamily="50" charset="-127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00034" y="2071678"/>
            <a:ext cx="2791149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&lt;</a:t>
            </a:r>
            <a:r>
              <a:rPr kumimoji="0"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총 가입자 대비 지역가입자 </a:t>
            </a:r>
            <a:r>
              <a:rPr kumimoji="0"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( </a:t>
            </a:r>
            <a:r>
              <a:rPr kumimoji="0"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소득신고자 </a:t>
            </a:r>
            <a:r>
              <a:rPr kumimoji="0"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) </a:t>
            </a:r>
            <a:r>
              <a:rPr kumimoji="0"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비율 </a:t>
            </a:r>
            <a:r>
              <a:rPr kumimoji="0"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&gt;</a:t>
            </a:r>
            <a:endParaRPr kumimoji="0" lang="ko-KR" altLang="en-US" sz="1000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cxnSp>
        <p:nvCxnSpPr>
          <p:cNvPr id="37" name="직선 연결선 36"/>
          <p:cNvCxnSpPr/>
          <p:nvPr/>
        </p:nvCxnSpPr>
        <p:spPr>
          <a:xfrm flipH="1">
            <a:off x="3857620" y="2357430"/>
            <a:ext cx="1140" cy="223225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직사각형 41"/>
          <p:cNvSpPr/>
          <p:nvPr/>
        </p:nvSpPr>
        <p:spPr>
          <a:xfrm>
            <a:off x="5857884" y="3071810"/>
            <a:ext cx="2832296" cy="1714512"/>
          </a:xfrm>
          <a:prstGeom prst="rect">
            <a:avLst/>
          </a:prstGeom>
          <a:solidFill>
            <a:schemeClr val="bg1">
              <a:lumMod val="8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직사각형 43"/>
          <p:cNvSpPr/>
          <p:nvPr/>
        </p:nvSpPr>
        <p:spPr>
          <a:xfrm>
            <a:off x="6938978" y="3112182"/>
            <a:ext cx="704856" cy="316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[ </a:t>
            </a:r>
            <a:r>
              <a:rPr lang="ko-KR" altLang="en-US" sz="11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요약 </a:t>
            </a:r>
            <a:r>
              <a:rPr lang="en-US" altLang="ko-KR" sz="11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]</a:t>
            </a:r>
          </a:p>
        </p:txBody>
      </p:sp>
      <p:grpSp>
        <p:nvGrpSpPr>
          <p:cNvPr id="51" name="그룹 50"/>
          <p:cNvGrpSpPr/>
          <p:nvPr/>
        </p:nvGrpSpPr>
        <p:grpSpPr>
          <a:xfrm>
            <a:off x="5929322" y="3535972"/>
            <a:ext cx="2714644" cy="1178912"/>
            <a:chOff x="5786446" y="4036038"/>
            <a:chExt cx="2714644" cy="1178912"/>
          </a:xfrm>
        </p:grpSpPr>
        <p:sp>
          <p:nvSpPr>
            <p:cNvPr id="43" name="직사각형 42"/>
            <p:cNvSpPr/>
            <p:nvPr/>
          </p:nvSpPr>
          <p:spPr>
            <a:xfrm>
              <a:off x="5786446" y="4036038"/>
              <a:ext cx="2714644" cy="11789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ko-KR" altLang="en-US" sz="8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국민연금 </a:t>
              </a:r>
              <a:r>
                <a:rPr lang="ko-KR" altLang="en-US" sz="800" b="1" dirty="0" err="1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총가입자</a:t>
              </a:r>
              <a:r>
                <a:rPr lang="ko-KR" altLang="en-US" sz="8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 중 납부 </a:t>
              </a:r>
              <a:r>
                <a:rPr lang="ko-KR" altLang="en-US" sz="800" b="1" dirty="0" err="1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예외자를</a:t>
              </a:r>
              <a:r>
                <a:rPr lang="ko-KR" altLang="en-US" sz="8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 제외한 소득신고자 수는 </a:t>
              </a:r>
              <a:r>
                <a:rPr lang="en-US" altLang="ko-KR" sz="8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08</a:t>
              </a:r>
              <a:r>
                <a:rPr lang="ko-KR" altLang="en-US" sz="8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년도 까지 감소하는 추세이고 </a:t>
              </a:r>
              <a:r>
                <a:rPr lang="en-US" altLang="ko-KR" sz="8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2008</a:t>
              </a:r>
              <a:r>
                <a:rPr lang="ko-KR" altLang="en-US" sz="8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년까지 지속적이고 대폭적으로 감소하고 있음을 알 수 있다</a:t>
              </a:r>
              <a:r>
                <a:rPr lang="en-US" altLang="ko-KR" sz="8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. </a:t>
              </a:r>
            </a:p>
            <a:p>
              <a:pPr algn="just">
                <a:lnSpc>
                  <a:spcPct val="150000"/>
                </a:lnSpc>
              </a:pPr>
              <a:r>
                <a:rPr lang="ko-KR" altLang="en-US" sz="8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즉 </a:t>
              </a:r>
              <a:r>
                <a:rPr lang="ko-KR" altLang="en-US" sz="800" b="1" dirty="0" err="1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총가입자</a:t>
              </a:r>
              <a:r>
                <a:rPr lang="ko-KR" altLang="en-US" sz="8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 대비 지역가입자</a:t>
              </a:r>
              <a:r>
                <a:rPr lang="en-US" altLang="ko-KR" sz="8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(</a:t>
              </a:r>
              <a:r>
                <a:rPr lang="ko-KR" altLang="en-US" sz="8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소득신고자</a:t>
              </a:r>
              <a:r>
                <a:rPr lang="en-US" altLang="ko-KR" sz="8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)</a:t>
              </a:r>
              <a:r>
                <a:rPr lang="ko-KR" altLang="en-US" sz="8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의 비율이 </a:t>
              </a:r>
              <a:r>
                <a:rPr lang="en-US" altLang="ko-KR" sz="8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2000</a:t>
              </a:r>
              <a:r>
                <a:rPr lang="ko-KR" altLang="en-US" sz="8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년도 이후 지속적으로 감소하여 </a:t>
              </a:r>
              <a:r>
                <a:rPr lang="en-US" altLang="ko-KR" sz="8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2008</a:t>
              </a:r>
              <a:r>
                <a:rPr lang="ko-KR" altLang="en-US" sz="8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년에는  겨우 </a:t>
              </a:r>
              <a:r>
                <a:rPr lang="en-US" altLang="ko-KR" sz="8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28.22%</a:t>
              </a:r>
              <a:r>
                <a:rPr lang="ko-KR" altLang="en-US" sz="8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에 불과함을 알 수 있다</a:t>
              </a:r>
              <a:r>
                <a:rPr lang="en-US" altLang="ko-KR" sz="8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.</a:t>
              </a:r>
            </a:p>
          </p:txBody>
        </p:sp>
        <p:cxnSp>
          <p:nvCxnSpPr>
            <p:cNvPr id="47" name="직선 연결선 46"/>
            <p:cNvCxnSpPr/>
            <p:nvPr/>
          </p:nvCxnSpPr>
          <p:spPr>
            <a:xfrm>
              <a:off x="6072198" y="5000636"/>
              <a:ext cx="2357454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직선 연결선 48"/>
            <p:cNvCxnSpPr/>
            <p:nvPr/>
          </p:nvCxnSpPr>
          <p:spPr>
            <a:xfrm>
              <a:off x="5786446" y="5214950"/>
              <a:ext cx="785818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9" name="그림 38" descr="국민연금-마크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43325" y="71414"/>
            <a:ext cx="629269" cy="35719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6703315" y="4872019"/>
            <a:ext cx="2089033" cy="20005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7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하상근 </a:t>
            </a:r>
            <a:r>
              <a:rPr kumimoji="0" lang="en-US" altLang="ko-KR" sz="7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‘ </a:t>
            </a:r>
            <a:r>
              <a:rPr kumimoji="0" lang="ko-KR" altLang="en-US" sz="7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정책대상 집단의 불응요인에 관한 종단연구</a:t>
            </a:r>
            <a:r>
              <a:rPr kumimoji="0" lang="en-US" altLang="ko-KR" sz="7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’</a:t>
            </a:r>
            <a:endParaRPr kumimoji="0" lang="ko-KR" altLang="en-US" sz="700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28478" y="6146140"/>
            <a:ext cx="544411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불신과 오해를 가지고 있기 때문이다</a:t>
            </a:r>
            <a:endParaRPr lang="ko-KR" altLang="en-US" sz="2800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142844" y="940658"/>
            <a:ext cx="9001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사람들은 왜</a:t>
            </a:r>
            <a:r>
              <a:rPr lang="ko-KR" altLang="en-US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2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국민연금을 기피할까 </a:t>
            </a:r>
            <a:r>
              <a:rPr lang="en-US" altLang="ko-KR" sz="2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?</a:t>
            </a:r>
            <a:endParaRPr kumimoji="0" lang="en-US" altLang="ko-KR" sz="2400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500166" y="5733256"/>
            <a:ext cx="75009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ko-KR" altLang="en-US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대다수 국민들은 국민연금에  대해서</a:t>
            </a:r>
            <a:r>
              <a:rPr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,</a:t>
            </a:r>
            <a:endParaRPr lang="ko-KR" altLang="en-US" sz="1600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1403648" y="2132856"/>
            <a:ext cx="3168352" cy="1368152"/>
            <a:chOff x="827584" y="1988840"/>
            <a:chExt cx="3672408" cy="1584176"/>
          </a:xfrm>
        </p:grpSpPr>
        <p:sp>
          <p:nvSpPr>
            <p:cNvPr id="28" name="직사각형 27"/>
            <p:cNvSpPr/>
            <p:nvPr/>
          </p:nvSpPr>
          <p:spPr>
            <a:xfrm>
              <a:off x="827584" y="1988840"/>
              <a:ext cx="3672408" cy="1584176"/>
            </a:xfrm>
            <a:prstGeom prst="rect">
              <a:avLst/>
            </a:prstGeom>
            <a:solidFill>
              <a:schemeClr val="bg1"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5" name="그림 14" descr="영수.jpg"/>
            <p:cNvPicPr>
              <a:picLocks noChangeAspect="1"/>
            </p:cNvPicPr>
            <p:nvPr/>
          </p:nvPicPr>
          <p:blipFill>
            <a:blip r:embed="rId2" cstate="email"/>
            <a:stretch>
              <a:fillRect/>
            </a:stretch>
          </p:blipFill>
          <p:spPr>
            <a:xfrm>
              <a:off x="1049894" y="2120148"/>
              <a:ext cx="1029647" cy="95260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9" name="TextBox 18"/>
            <p:cNvSpPr txBox="1"/>
            <p:nvPr/>
          </p:nvSpPr>
          <p:spPr>
            <a:xfrm>
              <a:off x="1157386" y="3144651"/>
              <a:ext cx="838692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김영수 </a:t>
              </a:r>
              <a:r>
                <a:rPr lang="en-US" altLang="ko-KR" sz="11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(26)</a:t>
              </a:r>
              <a:endParaRPr kumimoji="0" lang="ko-KR" altLang="en-US" sz="1100" b="1" dirty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endParaRPr>
            </a:p>
          </p:txBody>
        </p:sp>
      </p:grpSp>
      <p:grpSp>
        <p:nvGrpSpPr>
          <p:cNvPr id="45" name="그룹 44"/>
          <p:cNvGrpSpPr/>
          <p:nvPr/>
        </p:nvGrpSpPr>
        <p:grpSpPr>
          <a:xfrm>
            <a:off x="4716016" y="2132856"/>
            <a:ext cx="3168352" cy="1368152"/>
            <a:chOff x="827584" y="1988840"/>
            <a:chExt cx="3672408" cy="1584176"/>
          </a:xfrm>
        </p:grpSpPr>
        <p:sp>
          <p:nvSpPr>
            <p:cNvPr id="46" name="직사각형 45"/>
            <p:cNvSpPr/>
            <p:nvPr/>
          </p:nvSpPr>
          <p:spPr>
            <a:xfrm>
              <a:off x="827584" y="1988840"/>
              <a:ext cx="3672408" cy="1584176"/>
            </a:xfrm>
            <a:prstGeom prst="rect">
              <a:avLst/>
            </a:prstGeom>
            <a:solidFill>
              <a:schemeClr val="bg1"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043608" y="3186721"/>
              <a:ext cx="972119" cy="3029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홍미선 </a:t>
              </a:r>
              <a:r>
                <a:rPr lang="en-US" altLang="ko-KR" sz="11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(35)</a:t>
              </a:r>
              <a:endParaRPr kumimoji="0" lang="ko-KR" altLang="en-US" sz="1100" b="1" dirty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endParaRPr>
            </a:p>
          </p:txBody>
        </p:sp>
      </p:grpSp>
      <p:grpSp>
        <p:nvGrpSpPr>
          <p:cNvPr id="50" name="그룹 49"/>
          <p:cNvGrpSpPr/>
          <p:nvPr/>
        </p:nvGrpSpPr>
        <p:grpSpPr>
          <a:xfrm>
            <a:off x="4716016" y="3645024"/>
            <a:ext cx="3168352" cy="1368152"/>
            <a:chOff x="827584" y="1988840"/>
            <a:chExt cx="3672408" cy="1584176"/>
          </a:xfrm>
        </p:grpSpPr>
        <p:sp>
          <p:nvSpPr>
            <p:cNvPr id="51" name="직사각형 50"/>
            <p:cNvSpPr/>
            <p:nvPr/>
          </p:nvSpPr>
          <p:spPr>
            <a:xfrm>
              <a:off x="827584" y="1988840"/>
              <a:ext cx="3672408" cy="1584176"/>
            </a:xfrm>
            <a:prstGeom prst="rect">
              <a:avLst/>
            </a:prstGeom>
            <a:solidFill>
              <a:schemeClr val="bg1"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07422" y="3239505"/>
              <a:ext cx="972119" cy="3029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김영수 </a:t>
              </a:r>
              <a:r>
                <a:rPr lang="en-US" altLang="ko-KR" sz="11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(56)</a:t>
              </a:r>
              <a:endParaRPr kumimoji="0" lang="ko-KR" altLang="en-US" sz="1100" b="1" dirty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endParaRPr>
            </a:p>
          </p:txBody>
        </p:sp>
      </p:grpSp>
      <p:grpSp>
        <p:nvGrpSpPr>
          <p:cNvPr id="55" name="그룹 54"/>
          <p:cNvGrpSpPr/>
          <p:nvPr/>
        </p:nvGrpSpPr>
        <p:grpSpPr>
          <a:xfrm>
            <a:off x="1403648" y="3645024"/>
            <a:ext cx="3168352" cy="1368152"/>
            <a:chOff x="827584" y="1988840"/>
            <a:chExt cx="3672408" cy="1584176"/>
          </a:xfrm>
        </p:grpSpPr>
        <p:sp>
          <p:nvSpPr>
            <p:cNvPr id="56" name="직사각형 55"/>
            <p:cNvSpPr/>
            <p:nvPr/>
          </p:nvSpPr>
          <p:spPr>
            <a:xfrm>
              <a:off x="827584" y="1988840"/>
              <a:ext cx="3672408" cy="1584176"/>
            </a:xfrm>
            <a:prstGeom prst="rect">
              <a:avLst/>
            </a:prstGeom>
            <a:solidFill>
              <a:schemeClr val="bg1"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077975" y="3228028"/>
              <a:ext cx="972119" cy="30291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11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김영수 </a:t>
              </a:r>
              <a:r>
                <a:rPr lang="en-US" altLang="ko-KR" sz="11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(42)</a:t>
              </a:r>
              <a:endParaRPr kumimoji="0" lang="ko-KR" altLang="en-US" sz="1100" b="1" dirty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42844" y="90050"/>
            <a:ext cx="157286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Analysis  </a:t>
            </a:r>
            <a:r>
              <a:rPr kumimoji="0"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-</a:t>
            </a:r>
            <a:r>
              <a:rPr kumimoji="0"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kumimoji="0" lang="ko-KR" altLang="en-US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상황분석</a:t>
            </a:r>
            <a:endParaRPr kumimoji="0" lang="ko-KR" altLang="en-US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57290" y="1785926"/>
            <a:ext cx="1128835" cy="24622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&lt; </a:t>
            </a:r>
            <a:r>
              <a:rPr kumimoji="0"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연령대 별 </a:t>
            </a:r>
            <a:r>
              <a:rPr kumimoji="0"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FGI &gt;</a:t>
            </a:r>
            <a:endParaRPr kumimoji="0" lang="ko-KR" altLang="en-US" sz="1000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55776" y="2206605"/>
            <a:ext cx="177003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글쎄요</a:t>
            </a:r>
            <a:r>
              <a:rPr kumimoji="0"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? </a:t>
            </a:r>
            <a:r>
              <a:rPr kumimoji="0"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아직 나랑 상관없는 일 같아서</a:t>
            </a:r>
            <a:endParaRPr kumimoji="0" lang="en-US" altLang="ko-KR" sz="800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연금에 대해 생각을 해보지 않았어요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;;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연금은 당연히 하는 의무 아니에요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939731" y="2187371"/>
            <a:ext cx="1872629" cy="809581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노후를 위해 당연히 해야 할 의무이지만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, </a:t>
            </a: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국민들이 내는 연금이 어떤 절차에 따라</a:t>
            </a:r>
            <a:endParaRPr lang="en-US" altLang="ko-KR" sz="800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어떻게 운영되는지에 대한 </a:t>
            </a:r>
            <a:r>
              <a:rPr lang="ko-KR" altLang="en-US" sz="8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불신때문에</a:t>
            </a:r>
            <a:endParaRPr lang="en-US" altLang="ko-KR" sz="800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연금에 대해 기피하는 것이 아닐까요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565015" y="3717032"/>
            <a:ext cx="1904689" cy="99424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저 같은 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40</a:t>
            </a: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대의 경우 이젠 연금의 혜택에</a:t>
            </a:r>
            <a:endParaRPr lang="en-US" altLang="ko-KR" sz="800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대해 고민하고 생각해볼 나이인데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연근에</a:t>
            </a:r>
            <a:endParaRPr lang="en-US" altLang="ko-KR" sz="800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대한 홍보나 광고가 잘 안 </a:t>
            </a:r>
            <a:r>
              <a:rPr lang="ko-KR" altLang="en-US" sz="8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되는거</a:t>
            </a: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같아요</a:t>
            </a:r>
            <a:endParaRPr lang="en-US" altLang="ko-KR" sz="800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요즘은 국민연금보다 개인연금이 더 좋지</a:t>
            </a:r>
            <a:endParaRPr lang="en-US" altLang="ko-KR" sz="800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않을까요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??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958713" y="3717032"/>
            <a:ext cx="1997663" cy="994247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음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.. </a:t>
            </a: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곧 있으면 연금이 나오는데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…</a:t>
            </a: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그거 얼</a:t>
            </a:r>
            <a:endParaRPr lang="en-US" altLang="ko-KR" sz="800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마나 </a:t>
            </a:r>
            <a:r>
              <a:rPr lang="ko-KR" altLang="en-US" sz="8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되겠어라고</a:t>
            </a: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생각하고 있어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..</a:t>
            </a: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연금으로 </a:t>
            </a:r>
            <a:endParaRPr lang="en-US" altLang="ko-KR" sz="800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살아갈 수 없는 거니까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..</a:t>
            </a: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일자리 알아 </a:t>
            </a:r>
            <a:r>
              <a:rPr lang="ko-KR" altLang="en-US" sz="8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보는게</a:t>
            </a: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endParaRPr lang="en-US" altLang="ko-KR" sz="800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낫겠지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.. </a:t>
            </a: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그런데 연금은 제대로 주긴 </a:t>
            </a:r>
            <a:endParaRPr lang="en-US" altLang="ko-KR" sz="800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8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주는거야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?? </a:t>
            </a:r>
            <a:r>
              <a:rPr lang="ko-KR" altLang="en-US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떼먹진 않겠지</a:t>
            </a:r>
            <a:r>
              <a: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??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3789040"/>
            <a:ext cx="936104" cy="8640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772644"/>
            <a:ext cx="936104" cy="8804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6" name="그림 35" descr="1339905961816.jpg"/>
          <p:cNvPicPr>
            <a:picLocks noChangeAspect="1"/>
          </p:cNvPicPr>
          <p:nvPr/>
        </p:nvPicPr>
        <p:blipFill>
          <a:blip r:embed="rId5" cstate="print"/>
          <a:srcRect l="30479" t="14583" r="10958" b="48958"/>
          <a:stretch>
            <a:fillRect/>
          </a:stretch>
        </p:blipFill>
        <p:spPr>
          <a:xfrm>
            <a:off x="4857752" y="2279955"/>
            <a:ext cx="942982" cy="8632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7" name="그림 36" descr="국민연금-마크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43325" y="71414"/>
            <a:ext cx="629269" cy="35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6732" y="6146140"/>
            <a:ext cx="573586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그릇된 정보에 노출되어 있기 때문이다</a:t>
            </a:r>
            <a:endParaRPr lang="ko-KR" altLang="en-US" sz="2800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42844" y="940658"/>
            <a:ext cx="9001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왜 이런  </a:t>
            </a:r>
            <a:r>
              <a:rPr lang="ko-KR" altLang="en-US" sz="2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오해와 불신이 생기는가 </a:t>
            </a:r>
            <a:r>
              <a:rPr lang="en-US" altLang="ko-KR" sz="2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?</a:t>
            </a:r>
            <a:endParaRPr kumimoji="0" lang="en-US" altLang="ko-KR" sz="2400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500166" y="5826750"/>
            <a:ext cx="75009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ko-KR" altLang="en-US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언론의 오보나</a:t>
            </a:r>
            <a:r>
              <a:rPr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,</a:t>
            </a:r>
            <a:r>
              <a:rPr lang="ko-KR" altLang="en-US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측근들을 통해서 국민연금에 대한</a:t>
            </a:r>
          </a:p>
        </p:txBody>
      </p:sp>
      <p:cxnSp>
        <p:nvCxnSpPr>
          <p:cNvPr id="9" name="직선 연결선 8"/>
          <p:cNvCxnSpPr/>
          <p:nvPr/>
        </p:nvCxnSpPr>
        <p:spPr>
          <a:xfrm flipH="1">
            <a:off x="2999224" y="2857496"/>
            <a:ext cx="1140" cy="223225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42844" y="90050"/>
            <a:ext cx="157286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Analysis  </a:t>
            </a:r>
            <a:r>
              <a:rPr kumimoji="0"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-</a:t>
            </a:r>
            <a:r>
              <a:rPr kumimoji="0"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kumimoji="0" lang="ko-KR" altLang="en-US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상황분석</a:t>
            </a:r>
            <a:endParaRPr kumimoji="0" lang="ko-KR" altLang="en-US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grpSp>
        <p:nvGrpSpPr>
          <p:cNvPr id="61" name="그룹 60"/>
          <p:cNvGrpSpPr/>
          <p:nvPr/>
        </p:nvGrpSpPr>
        <p:grpSpPr>
          <a:xfrm rot="901886">
            <a:off x="3667526" y="3018187"/>
            <a:ext cx="2029538" cy="1814941"/>
            <a:chOff x="3663296" y="3250850"/>
            <a:chExt cx="2029538" cy="1814941"/>
          </a:xfrm>
        </p:grpSpPr>
        <p:pic>
          <p:nvPicPr>
            <p:cNvPr id="58" name="그림 57" descr="신문기사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663296" y="3250850"/>
              <a:ext cx="1765313" cy="14101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0" name="그림 29" descr="국민연금 언론보도때문에 망함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9746830">
              <a:off x="3991470" y="3574970"/>
              <a:ext cx="1701364" cy="14908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56" name="그룹 55"/>
          <p:cNvGrpSpPr/>
          <p:nvPr/>
        </p:nvGrpSpPr>
        <p:grpSpPr>
          <a:xfrm>
            <a:off x="369450" y="2857496"/>
            <a:ext cx="1978326" cy="2401798"/>
            <a:chOff x="369450" y="3000372"/>
            <a:chExt cx="1978326" cy="2401798"/>
          </a:xfrm>
        </p:grpSpPr>
        <p:grpSp>
          <p:nvGrpSpPr>
            <p:cNvPr id="31" name="그룹 30"/>
            <p:cNvGrpSpPr/>
            <p:nvPr/>
          </p:nvGrpSpPr>
          <p:grpSpPr>
            <a:xfrm>
              <a:off x="369450" y="3000372"/>
              <a:ext cx="1978326" cy="2401798"/>
              <a:chOff x="461339" y="2071678"/>
              <a:chExt cx="3683777" cy="3478699"/>
            </a:xfrm>
          </p:grpSpPr>
          <p:grpSp>
            <p:nvGrpSpPr>
              <p:cNvPr id="32" name="그룹 11"/>
              <p:cNvGrpSpPr/>
              <p:nvPr/>
            </p:nvGrpSpPr>
            <p:grpSpPr>
              <a:xfrm>
                <a:off x="461339" y="2071678"/>
                <a:ext cx="3683777" cy="3478699"/>
                <a:chOff x="4676180" y="1857364"/>
                <a:chExt cx="3683777" cy="3478699"/>
              </a:xfrm>
            </p:grpSpPr>
            <p:cxnSp>
              <p:nvCxnSpPr>
                <p:cNvPr id="36" name="직선 연결선 35"/>
                <p:cNvCxnSpPr/>
                <p:nvPr/>
              </p:nvCxnSpPr>
              <p:spPr>
                <a:xfrm rot="10800000" flipV="1">
                  <a:off x="4786314" y="2428076"/>
                  <a:ext cx="3357586" cy="792"/>
                </a:xfrm>
                <a:prstGeom prst="line">
                  <a:avLst/>
                </a:prstGeom>
                <a:ln w="38100">
                  <a:solidFill>
                    <a:schemeClr val="bg1">
                      <a:alpha val="1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직선 연결선 36"/>
                <p:cNvCxnSpPr/>
                <p:nvPr/>
              </p:nvCxnSpPr>
              <p:spPr>
                <a:xfrm rot="10800000" flipV="1">
                  <a:off x="4786314" y="3142456"/>
                  <a:ext cx="3357586" cy="792"/>
                </a:xfrm>
                <a:prstGeom prst="line">
                  <a:avLst/>
                </a:prstGeom>
                <a:ln w="38100">
                  <a:solidFill>
                    <a:schemeClr val="bg1">
                      <a:alpha val="1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직선 연결선 37"/>
                <p:cNvCxnSpPr/>
                <p:nvPr/>
              </p:nvCxnSpPr>
              <p:spPr>
                <a:xfrm rot="10800000" flipV="1">
                  <a:off x="4786314" y="3785398"/>
                  <a:ext cx="3357586" cy="792"/>
                </a:xfrm>
                <a:prstGeom prst="line">
                  <a:avLst/>
                </a:prstGeom>
                <a:ln w="38100">
                  <a:solidFill>
                    <a:schemeClr val="bg1">
                      <a:alpha val="1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직선 연결선 38"/>
                <p:cNvCxnSpPr/>
                <p:nvPr/>
              </p:nvCxnSpPr>
              <p:spPr>
                <a:xfrm rot="10800000" flipV="1">
                  <a:off x="4786314" y="4428339"/>
                  <a:ext cx="3357586" cy="792"/>
                </a:xfrm>
                <a:prstGeom prst="line">
                  <a:avLst/>
                </a:prstGeom>
                <a:ln w="38100">
                  <a:solidFill>
                    <a:schemeClr val="bg1">
                      <a:alpha val="15000"/>
                    </a:scheme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직선 연결선 39"/>
                <p:cNvCxnSpPr/>
                <p:nvPr/>
              </p:nvCxnSpPr>
              <p:spPr>
                <a:xfrm rot="5400000">
                  <a:off x="3250397" y="3464719"/>
                  <a:ext cx="3072626" cy="793"/>
                </a:xfrm>
                <a:prstGeom prst="line">
                  <a:avLst/>
                </a:prstGeom>
                <a:ln w="38100">
                  <a:solidFill>
                    <a:schemeClr val="bg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2" name="직사각형 41"/>
                <p:cNvSpPr/>
                <p:nvPr/>
              </p:nvSpPr>
              <p:spPr>
                <a:xfrm>
                  <a:off x="5072067" y="3098990"/>
                  <a:ext cx="500066" cy="190164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929190" y="1857364"/>
                  <a:ext cx="1143000" cy="2143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altLang="ko-KR" sz="800" dirty="0">
                      <a:solidFill>
                        <a:schemeClr val="bg1"/>
                      </a:solidFill>
                      <a:latin typeface="굴림" pitchFamily="50" charset="-127"/>
                      <a:ea typeface="굴림" pitchFamily="50" charset="-127"/>
                    </a:rPr>
                    <a:t>(</a:t>
                  </a:r>
                  <a:r>
                    <a:rPr lang="ko-KR" altLang="en-US" sz="800" dirty="0">
                      <a:solidFill>
                        <a:schemeClr val="bg1"/>
                      </a:solidFill>
                      <a:latin typeface="굴림" pitchFamily="50" charset="-127"/>
                      <a:ea typeface="굴림" pitchFamily="50" charset="-127"/>
                    </a:rPr>
                    <a:t>단위 </a:t>
                  </a:r>
                  <a:r>
                    <a:rPr lang="en-US" altLang="ko-KR" sz="800" dirty="0">
                      <a:solidFill>
                        <a:schemeClr val="bg1"/>
                      </a:solidFill>
                      <a:latin typeface="굴림" pitchFamily="50" charset="-127"/>
                      <a:ea typeface="굴림" pitchFamily="50" charset="-127"/>
                    </a:rPr>
                    <a:t>: </a:t>
                  </a:r>
                  <a:r>
                    <a:rPr lang="en-US" altLang="ko-KR" sz="800" dirty="0" smtClean="0">
                      <a:solidFill>
                        <a:schemeClr val="bg1"/>
                      </a:solidFill>
                      <a:latin typeface="굴림" pitchFamily="50" charset="-127"/>
                      <a:ea typeface="굴림" pitchFamily="50" charset="-127"/>
                    </a:rPr>
                    <a:t>%)</a:t>
                  </a:r>
                  <a:endParaRPr lang="en-US" altLang="ko-KR" sz="800" dirty="0">
                    <a:solidFill>
                      <a:schemeClr val="bg1"/>
                    </a:solidFill>
                    <a:latin typeface="굴림" pitchFamily="50" charset="-127"/>
                    <a:ea typeface="굴림" pitchFamily="50" charset="-127"/>
                  </a:endParaRPr>
                </a:p>
              </p:txBody>
            </p:sp>
            <p:sp>
              <p:nvSpPr>
                <p:cNvPr id="44" name="Rectangle 8"/>
                <p:cNvSpPr>
                  <a:spLocks noChangeArrowheads="1"/>
                </p:cNvSpPr>
                <p:nvPr/>
              </p:nvSpPr>
              <p:spPr bwMode="auto">
                <a:xfrm>
                  <a:off x="4676180" y="5075249"/>
                  <a:ext cx="908269" cy="2544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84138" tIns="41275" rIns="84138" bIns="41275">
                  <a:spAutoFit/>
                </a:bodyPr>
                <a:lstStyle/>
                <a:p>
                  <a:pPr defTabSz="788988" eaLnBrk="0" latinLnBrk="0" hangingPunct="0"/>
                  <a:r>
                    <a:rPr lang="ko-KR" altLang="en-US" sz="600" b="1" dirty="0" smtClean="0">
                      <a:solidFill>
                        <a:schemeClr val="bg1"/>
                      </a:solidFill>
                      <a:latin typeface="Arial" pitchFamily="34" charset="0"/>
                      <a:ea typeface="굴림" pitchFamily="50" charset="-127"/>
                    </a:rPr>
                    <a:t>언론보도</a:t>
                  </a:r>
                  <a:endParaRPr kumimoji="0" lang="en-US" altLang="ko-KR" sz="600" b="1" dirty="0">
                    <a:solidFill>
                      <a:schemeClr val="bg1"/>
                    </a:solidFill>
                    <a:latin typeface="Arial" pitchFamily="34" charset="0"/>
                    <a:ea typeface="굴림" pitchFamily="50" charset="-127"/>
                  </a:endParaRPr>
                </a:p>
              </p:txBody>
            </p:sp>
            <p:sp>
              <p:nvSpPr>
                <p:cNvPr id="45" name="Rectangle 9"/>
                <p:cNvSpPr>
                  <a:spLocks noChangeArrowheads="1"/>
                </p:cNvSpPr>
                <p:nvPr/>
              </p:nvSpPr>
              <p:spPr bwMode="auto">
                <a:xfrm>
                  <a:off x="5734716" y="5081600"/>
                  <a:ext cx="913913" cy="2544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84138" tIns="41275" rIns="84138" bIns="41275">
                  <a:spAutoFit/>
                </a:bodyPr>
                <a:lstStyle/>
                <a:p>
                  <a:pPr defTabSz="788988" eaLnBrk="0" latinLnBrk="0" hangingPunct="0"/>
                  <a:r>
                    <a:rPr lang="ko-KR" altLang="en-US" sz="600" b="1" dirty="0" smtClean="0">
                      <a:solidFill>
                        <a:schemeClr val="bg1"/>
                      </a:solidFill>
                      <a:latin typeface="Arial" pitchFamily="34" charset="0"/>
                      <a:ea typeface="굴림" pitchFamily="50" charset="-127"/>
                    </a:rPr>
                    <a:t>직접접촉</a:t>
                  </a:r>
                  <a:endParaRPr kumimoji="0" lang="en-US" altLang="ko-KR" sz="600" b="1" dirty="0">
                    <a:solidFill>
                      <a:schemeClr val="bg1"/>
                    </a:solidFill>
                    <a:latin typeface="Arial" pitchFamily="34" charset="0"/>
                    <a:ea typeface="굴림" pitchFamily="50" charset="-127"/>
                  </a:endParaRPr>
                </a:p>
              </p:txBody>
            </p:sp>
            <p:sp>
              <p:nvSpPr>
                <p:cNvPr id="46" name="Rectangle 10"/>
                <p:cNvSpPr>
                  <a:spLocks noChangeArrowheads="1"/>
                </p:cNvSpPr>
                <p:nvPr/>
              </p:nvSpPr>
              <p:spPr bwMode="auto">
                <a:xfrm>
                  <a:off x="6781650" y="5081600"/>
                  <a:ext cx="1578307" cy="2544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84138" tIns="41275" rIns="84138" bIns="41275">
                  <a:spAutoFit/>
                </a:bodyPr>
                <a:lstStyle/>
                <a:p>
                  <a:pPr defTabSz="788988" eaLnBrk="0" latinLnBrk="0" hangingPunct="0"/>
                  <a:r>
                    <a:rPr lang="ko-KR" altLang="en-US" sz="600" b="1" dirty="0" smtClean="0">
                      <a:solidFill>
                        <a:schemeClr val="bg1"/>
                      </a:solidFill>
                      <a:latin typeface="Arial" pitchFamily="34" charset="0"/>
                      <a:ea typeface="굴림" pitchFamily="50" charset="-127"/>
                    </a:rPr>
                    <a:t>지인들의 구전</a:t>
                  </a:r>
                  <a:endParaRPr kumimoji="0" lang="en-US" altLang="ko-KR" sz="600" b="1" dirty="0">
                    <a:solidFill>
                      <a:schemeClr val="bg1"/>
                    </a:solidFill>
                    <a:latin typeface="Arial" pitchFamily="34" charset="0"/>
                    <a:ea typeface="굴림" pitchFamily="50" charset="-127"/>
                  </a:endParaRPr>
                </a:p>
              </p:txBody>
            </p:sp>
            <p:sp>
              <p:nvSpPr>
                <p:cNvPr id="48" name="직사각형 47"/>
                <p:cNvSpPr/>
                <p:nvPr/>
              </p:nvSpPr>
              <p:spPr>
                <a:xfrm>
                  <a:off x="5929322" y="4237148"/>
                  <a:ext cx="500066" cy="76348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9" name="직사각형 48"/>
                <p:cNvSpPr/>
                <p:nvPr/>
              </p:nvSpPr>
              <p:spPr>
                <a:xfrm>
                  <a:off x="6858015" y="4444085"/>
                  <a:ext cx="500066" cy="5565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51" name="Rectangle 8"/>
                <p:cNvSpPr>
                  <a:spLocks noChangeArrowheads="1"/>
                </p:cNvSpPr>
                <p:nvPr/>
              </p:nvSpPr>
              <p:spPr bwMode="auto">
                <a:xfrm>
                  <a:off x="4919336" y="2788584"/>
                  <a:ext cx="925513" cy="27675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 lIns="84138" tIns="41275" rIns="84138" bIns="41275">
                  <a:spAutoFit/>
                </a:bodyPr>
                <a:lstStyle/>
                <a:p>
                  <a:pPr defTabSz="788988" eaLnBrk="0" latinLnBrk="0" hangingPunct="0"/>
                  <a:r>
                    <a:rPr kumimoji="0" lang="en-US" altLang="ko-KR" sz="700" b="1" dirty="0" smtClean="0">
                      <a:solidFill>
                        <a:schemeClr val="bg1"/>
                      </a:solidFill>
                      <a:latin typeface="Arial" pitchFamily="34" charset="0"/>
                      <a:ea typeface="굴림" pitchFamily="50" charset="-127"/>
                    </a:rPr>
                    <a:t>67.8%</a:t>
                  </a:r>
                  <a:endParaRPr kumimoji="0" lang="en-US" altLang="ko-KR" sz="700" b="1" dirty="0">
                    <a:solidFill>
                      <a:schemeClr val="bg1"/>
                    </a:solidFill>
                    <a:latin typeface="Arial" pitchFamily="34" charset="0"/>
                    <a:ea typeface="굴림" pitchFamily="50" charset="-127"/>
                  </a:endParaRPr>
                </a:p>
              </p:txBody>
            </p:sp>
          </p:grpSp>
          <p:sp>
            <p:nvSpPr>
              <p:cNvPr id="33" name="Rectangle 8"/>
              <p:cNvSpPr>
                <a:spLocks noChangeArrowheads="1"/>
              </p:cNvSpPr>
              <p:nvPr/>
            </p:nvSpPr>
            <p:spPr bwMode="auto">
              <a:xfrm>
                <a:off x="1584639" y="4174710"/>
                <a:ext cx="925513" cy="276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84138" tIns="41275" rIns="84138" bIns="41275">
                <a:spAutoFit/>
              </a:bodyPr>
              <a:lstStyle/>
              <a:p>
                <a:pPr defTabSz="788988" eaLnBrk="0" latinLnBrk="0" hangingPunct="0"/>
                <a:r>
                  <a:rPr kumimoji="0" lang="en-US" altLang="ko-KR" sz="700" b="1" dirty="0" smtClean="0">
                    <a:solidFill>
                      <a:schemeClr val="bg1"/>
                    </a:solidFill>
                    <a:latin typeface="Arial" pitchFamily="34" charset="0"/>
                    <a:ea typeface="굴림" pitchFamily="50" charset="-127"/>
                  </a:rPr>
                  <a:t>19.8%</a:t>
                </a:r>
                <a:endParaRPr kumimoji="0" lang="en-US" altLang="ko-KR" sz="700" b="1" dirty="0">
                  <a:solidFill>
                    <a:schemeClr val="bg1"/>
                  </a:solidFill>
                  <a:latin typeface="Arial" pitchFamily="34" charset="0"/>
                  <a:ea typeface="굴림" pitchFamily="50" charset="-127"/>
                </a:endParaRPr>
              </a:p>
            </p:txBody>
          </p:sp>
          <p:sp>
            <p:nvSpPr>
              <p:cNvPr id="34" name="Rectangle 8"/>
              <p:cNvSpPr>
                <a:spLocks noChangeArrowheads="1"/>
              </p:cNvSpPr>
              <p:nvPr/>
            </p:nvSpPr>
            <p:spPr bwMode="auto">
              <a:xfrm>
                <a:off x="2572453" y="4347993"/>
                <a:ext cx="925513" cy="2767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84138" tIns="41275" rIns="84138" bIns="41275">
                <a:spAutoFit/>
              </a:bodyPr>
              <a:lstStyle/>
              <a:p>
                <a:pPr defTabSz="788988" eaLnBrk="0" latinLnBrk="0" hangingPunct="0"/>
                <a:r>
                  <a:rPr kumimoji="0" lang="en-US" altLang="ko-KR" sz="700" b="1" dirty="0" smtClean="0">
                    <a:solidFill>
                      <a:schemeClr val="bg1"/>
                    </a:solidFill>
                    <a:latin typeface="Arial" pitchFamily="34" charset="0"/>
                    <a:ea typeface="굴림" pitchFamily="50" charset="-127"/>
                  </a:rPr>
                  <a:t>11.3%</a:t>
                </a:r>
                <a:endParaRPr kumimoji="0" lang="en-US" altLang="ko-KR" sz="700" b="1" dirty="0">
                  <a:solidFill>
                    <a:schemeClr val="bg1"/>
                  </a:solidFill>
                  <a:latin typeface="Arial" pitchFamily="34" charset="0"/>
                  <a:ea typeface="굴림" pitchFamily="50" charset="-127"/>
                </a:endParaRPr>
              </a:p>
            </p:txBody>
          </p:sp>
        </p:grpSp>
        <p:cxnSp>
          <p:nvCxnSpPr>
            <p:cNvPr id="55" name="직선 연결선 54"/>
            <p:cNvCxnSpPr/>
            <p:nvPr/>
          </p:nvCxnSpPr>
          <p:spPr>
            <a:xfrm rot="10800000" flipV="1">
              <a:off x="428596" y="5143512"/>
              <a:ext cx="1874763" cy="7122"/>
            </a:xfrm>
            <a:prstGeom prst="line">
              <a:avLst/>
            </a:prstGeom>
            <a:ln w="3810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그룹 59"/>
          <p:cNvGrpSpPr/>
          <p:nvPr/>
        </p:nvGrpSpPr>
        <p:grpSpPr>
          <a:xfrm>
            <a:off x="5357818" y="3286124"/>
            <a:ext cx="4000528" cy="1727622"/>
            <a:chOff x="5357818" y="1428736"/>
            <a:chExt cx="4000528" cy="1727622"/>
          </a:xfrm>
        </p:grpSpPr>
        <p:sp>
          <p:nvSpPr>
            <p:cNvPr id="13" name="직사각형 12"/>
            <p:cNvSpPr/>
            <p:nvPr/>
          </p:nvSpPr>
          <p:spPr>
            <a:xfrm>
              <a:off x="5357818" y="1428736"/>
              <a:ext cx="2523130" cy="1727622"/>
            </a:xfrm>
            <a:prstGeom prst="rect">
              <a:avLst/>
            </a:prstGeom>
            <a:solidFill>
              <a:schemeClr val="bg1">
                <a:alpha val="3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262002" y="1428736"/>
              <a:ext cx="3096344" cy="3168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1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[ </a:t>
              </a:r>
              <a:r>
                <a:rPr lang="ko-KR" altLang="en-US" sz="11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요약 </a:t>
              </a:r>
              <a:r>
                <a:rPr lang="en-US" altLang="ko-KR" sz="11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] 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429256" y="1800043"/>
              <a:ext cx="2357454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ko-KR" altLang="en-US" sz="8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언론에서 국민연금 고갈 문제 등 을 오보하는 것 때문에 국민연금에 대한 부정적 인식의 영향을 쳤으며</a:t>
              </a:r>
              <a:r>
                <a:rPr lang="en-US" altLang="ko-KR" sz="8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, </a:t>
              </a:r>
              <a:r>
                <a:rPr lang="ko-KR" altLang="en-US" sz="8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이러한 형태는 언론보도를 접해서 알게 된 사실을 지인들의 구전을 통해서 다시 오해와 불신이 재생산된다</a:t>
              </a:r>
              <a:r>
                <a:rPr lang="en-US" altLang="ko-KR" sz="8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. </a:t>
              </a:r>
              <a:r>
                <a:rPr lang="ko-KR" altLang="en-US" sz="8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즉 언론보도와 그 언론보도를 접한 지인들이 오해와 불신을 확대 재생산하여 한국사회에 퍼트린 것이다</a:t>
              </a:r>
              <a:r>
                <a:rPr lang="en-US" altLang="ko-KR" sz="8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.</a:t>
              </a:r>
              <a:r>
                <a:rPr lang="ko-KR" altLang="en-US" sz="8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 </a:t>
              </a:r>
              <a:endParaRPr lang="en-US" altLang="ko-KR" sz="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endParaRPr>
            </a:p>
          </p:txBody>
        </p:sp>
      </p:grpSp>
      <p:pic>
        <p:nvPicPr>
          <p:cNvPr id="35" name="그림 34" descr="국민연금-마크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43325" y="71414"/>
            <a:ext cx="629269" cy="357190"/>
          </a:xfrm>
          <a:prstGeom prst="rect">
            <a:avLst/>
          </a:prstGeom>
        </p:spPr>
      </p:pic>
      <p:cxnSp>
        <p:nvCxnSpPr>
          <p:cNvPr id="50" name="직선 연결선 49"/>
          <p:cNvCxnSpPr/>
          <p:nvPr/>
        </p:nvCxnSpPr>
        <p:spPr>
          <a:xfrm>
            <a:off x="5500694" y="4643446"/>
            <a:ext cx="221457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직선 연결선 52"/>
          <p:cNvCxnSpPr/>
          <p:nvPr/>
        </p:nvCxnSpPr>
        <p:spPr>
          <a:xfrm>
            <a:off x="5500694" y="4857760"/>
            <a:ext cx="21431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57158" y="5357826"/>
            <a:ext cx="2331087" cy="20005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7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오순향</a:t>
            </a:r>
            <a:r>
              <a:rPr kumimoji="0" lang="ko-KR" altLang="en-US" sz="7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kumimoji="0" lang="en-US" altLang="ko-KR" sz="7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‘ </a:t>
            </a:r>
            <a:r>
              <a:rPr kumimoji="0" lang="ko-KR" altLang="en-US" sz="7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국민연금 지식과 인식이 제도에 미치는 영향연구</a:t>
            </a:r>
            <a:r>
              <a:rPr kumimoji="0" lang="en-US" altLang="ko-KR" sz="7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’</a:t>
            </a:r>
            <a:endParaRPr kumimoji="0" lang="ko-KR" altLang="en-US" sz="700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02455" y="6146140"/>
            <a:ext cx="5670142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부정적인 이미지나 인식을 갖게 되었다</a:t>
            </a:r>
            <a:endParaRPr lang="ko-KR" altLang="en-US" sz="2800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500166" y="5733256"/>
            <a:ext cx="75009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ko-KR" altLang="en-US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국민들은  국민연금에  대해서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42844" y="940658"/>
            <a:ext cx="9001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이러한</a:t>
            </a:r>
            <a:r>
              <a:rPr lang="ko-KR" altLang="en-US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 </a:t>
            </a:r>
            <a:r>
              <a:rPr lang="ko-KR" altLang="en-US" sz="2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그릇된 정보로 인해서 </a:t>
            </a:r>
            <a:endParaRPr kumimoji="0" lang="en-US" altLang="ko-KR" sz="2400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844" y="90050"/>
            <a:ext cx="157286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Analysis  </a:t>
            </a:r>
            <a:r>
              <a:rPr kumimoji="0"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-</a:t>
            </a:r>
            <a:r>
              <a:rPr kumimoji="0"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kumimoji="0" lang="ko-KR" altLang="en-US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상황분석</a:t>
            </a:r>
            <a:endParaRPr kumimoji="0" lang="ko-KR" altLang="en-US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grpSp>
        <p:nvGrpSpPr>
          <p:cNvPr id="51" name="그룹 50"/>
          <p:cNvGrpSpPr/>
          <p:nvPr/>
        </p:nvGrpSpPr>
        <p:grpSpPr>
          <a:xfrm>
            <a:off x="1428728" y="1785926"/>
            <a:ext cx="6643734" cy="3214710"/>
            <a:chOff x="642910" y="1500174"/>
            <a:chExt cx="7715731" cy="4186599"/>
          </a:xfrm>
        </p:grpSpPr>
        <p:grpSp>
          <p:nvGrpSpPr>
            <p:cNvPr id="49" name="그룹 48"/>
            <p:cNvGrpSpPr/>
            <p:nvPr/>
          </p:nvGrpSpPr>
          <p:grpSpPr>
            <a:xfrm>
              <a:off x="1638488" y="4849453"/>
              <a:ext cx="6374334" cy="837320"/>
              <a:chOff x="1638488" y="4849453"/>
              <a:chExt cx="6374334" cy="837320"/>
            </a:xfrm>
          </p:grpSpPr>
          <p:sp>
            <p:nvSpPr>
              <p:cNvPr id="48" name="직사각형 47"/>
              <p:cNvSpPr/>
              <p:nvPr/>
            </p:nvSpPr>
            <p:spPr>
              <a:xfrm>
                <a:off x="1638488" y="4849453"/>
                <a:ext cx="5448072" cy="837320"/>
              </a:xfrm>
              <a:prstGeom prst="rect">
                <a:avLst/>
              </a:prstGeom>
              <a:solidFill>
                <a:schemeClr val="bg1">
                  <a:lumMod val="85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7" name="직사각형 16"/>
              <p:cNvSpPr/>
              <p:nvPr/>
            </p:nvSpPr>
            <p:spPr>
              <a:xfrm>
                <a:off x="1859774" y="4942488"/>
                <a:ext cx="6153048" cy="6613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ko-KR" altLang="en-US" sz="8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금융위기 이후 불거져 나온 국민연금의 고갈 가능성 및 안정성에 대한 불안이 반영된 것으로 전반적으로</a:t>
                </a:r>
                <a:endParaRPr lang="en-US" altLang="ko-KR" sz="8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ko-KR" altLang="en-US" sz="8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다소 </a:t>
                </a:r>
                <a:r>
                  <a:rPr lang="ko-KR" altLang="en-US" sz="10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solidFill>
                      <a:srgbClr val="FF000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부정적인 시각</a:t>
                </a:r>
                <a:r>
                  <a:rPr lang="ko-KR" altLang="en-US" sz="8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이 강한 것으로 나타났다</a:t>
                </a:r>
                <a:r>
                  <a:rPr lang="en-US" altLang="ko-KR" sz="8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.</a:t>
                </a:r>
                <a:endParaRPr lang="ko-KR" altLang="en-US" sz="800" b="1" dirty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endParaRPr>
              </a:p>
            </p:txBody>
          </p:sp>
        </p:grpSp>
        <p:sp>
          <p:nvSpPr>
            <p:cNvPr id="26" name="순서도: 병합 25"/>
            <p:cNvSpPr/>
            <p:nvPr/>
          </p:nvSpPr>
          <p:spPr>
            <a:xfrm>
              <a:off x="1500166" y="4143380"/>
              <a:ext cx="5786478" cy="428628"/>
            </a:xfrm>
            <a:prstGeom prst="flowChartMerge">
              <a:avLst/>
            </a:prstGeom>
            <a:solidFill>
              <a:schemeClr val="bg1">
                <a:alpha val="6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50" name="그룹 49"/>
            <p:cNvGrpSpPr/>
            <p:nvPr/>
          </p:nvGrpSpPr>
          <p:grpSpPr>
            <a:xfrm>
              <a:off x="642910" y="1500174"/>
              <a:ext cx="7715731" cy="2441955"/>
              <a:chOff x="642910" y="1500174"/>
              <a:chExt cx="7715731" cy="2441955"/>
            </a:xfrm>
          </p:grpSpPr>
          <p:cxnSp>
            <p:nvCxnSpPr>
              <p:cNvPr id="33" name="직선 연결선 32"/>
              <p:cNvCxnSpPr/>
              <p:nvPr/>
            </p:nvCxnSpPr>
            <p:spPr>
              <a:xfrm rot="5400000" flipH="1" flipV="1">
                <a:off x="4357961" y="2929207"/>
                <a:ext cx="1999716" cy="2"/>
              </a:xfrm>
              <a:prstGeom prst="line">
                <a:avLst/>
              </a:prstGeom>
              <a:ln w="38100">
                <a:solidFill>
                  <a:schemeClr val="bg1">
                    <a:alpha val="1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직선 연결선 36"/>
              <p:cNvCxnSpPr/>
              <p:nvPr/>
            </p:nvCxnSpPr>
            <p:spPr>
              <a:xfrm rot="5400000" flipH="1" flipV="1">
                <a:off x="5107785" y="2893215"/>
                <a:ext cx="1928826" cy="0"/>
              </a:xfrm>
              <a:prstGeom prst="line">
                <a:avLst/>
              </a:prstGeom>
              <a:ln w="38100">
                <a:solidFill>
                  <a:schemeClr val="bg1">
                    <a:alpha val="1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직선 연결선 37"/>
              <p:cNvCxnSpPr/>
              <p:nvPr/>
            </p:nvCxnSpPr>
            <p:spPr>
              <a:xfrm rot="5400000" flipH="1" flipV="1">
                <a:off x="5786720" y="2929208"/>
                <a:ext cx="1999716" cy="0"/>
              </a:xfrm>
              <a:prstGeom prst="line">
                <a:avLst/>
              </a:prstGeom>
              <a:ln w="38100">
                <a:solidFill>
                  <a:schemeClr val="bg1">
                    <a:alpha val="1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직선 연결선 38"/>
              <p:cNvCxnSpPr/>
              <p:nvPr/>
            </p:nvCxnSpPr>
            <p:spPr>
              <a:xfrm rot="5400000" flipH="1" flipV="1">
                <a:off x="6572538" y="2929208"/>
                <a:ext cx="1999716" cy="0"/>
              </a:xfrm>
              <a:prstGeom prst="line">
                <a:avLst/>
              </a:prstGeom>
              <a:ln w="38100">
                <a:solidFill>
                  <a:schemeClr val="bg1">
                    <a:alpha val="1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5" name="그룹 24"/>
              <p:cNvGrpSpPr/>
              <p:nvPr/>
            </p:nvGrpSpPr>
            <p:grpSpPr>
              <a:xfrm>
                <a:off x="642910" y="1928802"/>
                <a:ext cx="3429024" cy="2013327"/>
                <a:chOff x="642910" y="2058615"/>
                <a:chExt cx="3429024" cy="2013327"/>
              </a:xfrm>
            </p:grpSpPr>
            <p:grpSp>
              <p:nvGrpSpPr>
                <p:cNvPr id="24" name="그룹 23"/>
                <p:cNvGrpSpPr/>
                <p:nvPr/>
              </p:nvGrpSpPr>
              <p:grpSpPr>
                <a:xfrm>
                  <a:off x="642910" y="3487375"/>
                  <a:ext cx="3357586" cy="584567"/>
                  <a:chOff x="642910" y="3487375"/>
                  <a:chExt cx="3357586" cy="584567"/>
                </a:xfrm>
              </p:grpSpPr>
              <p:sp>
                <p:nvSpPr>
                  <p:cNvPr id="21" name="직사각형 20"/>
                  <p:cNvSpPr/>
                  <p:nvPr/>
                </p:nvSpPr>
                <p:spPr>
                  <a:xfrm>
                    <a:off x="642910" y="3487375"/>
                    <a:ext cx="3286148" cy="584567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  <a:alpha val="7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4" name="직사각형 13"/>
                  <p:cNvSpPr/>
                  <p:nvPr/>
                </p:nvSpPr>
                <p:spPr>
                  <a:xfrm>
                    <a:off x="847844" y="3592839"/>
                    <a:ext cx="3152652" cy="35949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ko-KR" altLang="en-US" sz="900" b="1" dirty="0" smtClean="0">
                        <a:ln>
                          <a:solidFill>
                            <a:sysClr val="windowText" lastClr="000000">
                              <a:lumMod val="50000"/>
                              <a:lumOff val="50000"/>
                              <a:alpha val="16000"/>
                            </a:sysClr>
                          </a:solidFill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08서울남산체 B" pitchFamily="18" charset="-127"/>
                        <a:ea typeface="08서울남산체 B" pitchFamily="18" charset="-127"/>
                      </a:rPr>
                      <a:t>내가 수령하기 전에 국민연금이 고갈될까 불안하다 </a:t>
                    </a:r>
                    <a:endParaRPr lang="ko-KR" altLang="en-US" sz="1100" b="1" dirty="0">
                      <a:ln>
                        <a:solidFill>
                          <a:sysClr val="windowText" lastClr="000000">
                            <a:lumMod val="50000"/>
                            <a:lumOff val="50000"/>
                            <a:alpha val="16000"/>
                          </a:sysClr>
                        </a:solidFill>
                      </a:ln>
                      <a:solidFill>
                        <a:srgbClr val="FF0000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08서울남산체 B" pitchFamily="18" charset="-127"/>
                      <a:ea typeface="08서울남산체 B" pitchFamily="18" charset="-127"/>
                    </a:endParaRPr>
                  </a:p>
                </p:txBody>
              </p:sp>
            </p:grpSp>
            <p:grpSp>
              <p:nvGrpSpPr>
                <p:cNvPr id="23" name="그룹 22"/>
                <p:cNvGrpSpPr/>
                <p:nvPr/>
              </p:nvGrpSpPr>
              <p:grpSpPr>
                <a:xfrm>
                  <a:off x="642910" y="2772995"/>
                  <a:ext cx="3286148" cy="584567"/>
                  <a:chOff x="642910" y="2772995"/>
                  <a:chExt cx="3286148" cy="584567"/>
                </a:xfrm>
              </p:grpSpPr>
              <p:sp>
                <p:nvSpPr>
                  <p:cNvPr id="20" name="직사각형 19"/>
                  <p:cNvSpPr/>
                  <p:nvPr/>
                </p:nvSpPr>
                <p:spPr>
                  <a:xfrm>
                    <a:off x="642910" y="2772995"/>
                    <a:ext cx="3286148" cy="584567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  <a:alpha val="7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5" name="직사각형 14"/>
                  <p:cNvSpPr/>
                  <p:nvPr/>
                </p:nvSpPr>
                <p:spPr>
                  <a:xfrm>
                    <a:off x="847844" y="2852100"/>
                    <a:ext cx="2795462" cy="35949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ko-KR" altLang="en-US" sz="900" b="1" dirty="0" smtClean="0">
                        <a:ln>
                          <a:solidFill>
                            <a:sysClr val="windowText" lastClr="000000">
                              <a:lumMod val="50000"/>
                              <a:lumOff val="50000"/>
                              <a:alpha val="16000"/>
                            </a:sysClr>
                          </a:solidFill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08서울남산체 B" pitchFamily="18" charset="-127"/>
                        <a:ea typeface="08서울남산체 B" pitchFamily="18" charset="-127"/>
                      </a:rPr>
                      <a:t>국민연금제도는 나의 노후를 위해 꼭 필요하다 </a:t>
                    </a:r>
                    <a:endParaRPr lang="ko-KR" altLang="en-US" sz="1100" b="1" dirty="0">
                      <a:ln>
                        <a:solidFill>
                          <a:sysClr val="windowText" lastClr="000000">
                            <a:lumMod val="50000"/>
                            <a:lumOff val="50000"/>
                            <a:alpha val="16000"/>
                          </a:sysClr>
                        </a:solidFill>
                      </a:ln>
                      <a:solidFill>
                        <a:srgbClr val="FF0000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08서울남산체 B" pitchFamily="18" charset="-127"/>
                      <a:ea typeface="08서울남산체 B" pitchFamily="18" charset="-127"/>
                    </a:endParaRPr>
                  </a:p>
                </p:txBody>
              </p:sp>
            </p:grpSp>
            <p:grpSp>
              <p:nvGrpSpPr>
                <p:cNvPr id="22" name="그룹 21"/>
                <p:cNvGrpSpPr/>
                <p:nvPr/>
              </p:nvGrpSpPr>
              <p:grpSpPr>
                <a:xfrm>
                  <a:off x="642910" y="2058615"/>
                  <a:ext cx="3429024" cy="584567"/>
                  <a:chOff x="642910" y="2058615"/>
                  <a:chExt cx="3429024" cy="584567"/>
                </a:xfrm>
              </p:grpSpPr>
              <p:sp>
                <p:nvSpPr>
                  <p:cNvPr id="13" name="직사각형 12"/>
                  <p:cNvSpPr/>
                  <p:nvPr/>
                </p:nvSpPr>
                <p:spPr>
                  <a:xfrm>
                    <a:off x="642910" y="2058615"/>
                    <a:ext cx="3286148" cy="584567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  <a:alpha val="7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/>
                  </a:p>
                </p:txBody>
              </p:sp>
              <p:sp>
                <p:nvSpPr>
                  <p:cNvPr id="16" name="직사각형 15"/>
                  <p:cNvSpPr/>
                  <p:nvPr/>
                </p:nvSpPr>
                <p:spPr>
                  <a:xfrm>
                    <a:off x="847844" y="2164079"/>
                    <a:ext cx="3224090" cy="35949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ko-KR" altLang="en-US" sz="900" b="1" dirty="0" smtClean="0">
                        <a:ln>
                          <a:solidFill>
                            <a:sysClr val="windowText" lastClr="000000">
                              <a:lumMod val="50000"/>
                              <a:lumOff val="50000"/>
                              <a:alpha val="16000"/>
                            </a:sysClr>
                          </a:solidFill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08서울남산체 B" pitchFamily="18" charset="-127"/>
                        <a:ea typeface="08서울남산체 B" pitchFamily="18" charset="-127"/>
                      </a:rPr>
                      <a:t>국민연금제도는 믿을 수 있다 </a:t>
                    </a:r>
                    <a:endParaRPr lang="ko-KR" altLang="en-US" sz="1100" b="1" dirty="0">
                      <a:ln>
                        <a:solidFill>
                          <a:sysClr val="windowText" lastClr="000000">
                            <a:lumMod val="50000"/>
                            <a:lumOff val="50000"/>
                            <a:alpha val="16000"/>
                          </a:sysClr>
                        </a:solidFill>
                      </a:ln>
                      <a:solidFill>
                        <a:srgbClr val="FF0000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08서울남산체 B" pitchFamily="18" charset="-127"/>
                      <a:ea typeface="08서울남산체 B" pitchFamily="18" charset="-127"/>
                    </a:endParaRPr>
                  </a:p>
                </p:txBody>
              </p:sp>
            </p:grpSp>
          </p:grpSp>
          <p:sp>
            <p:nvSpPr>
              <p:cNvPr id="27" name="직사각형 26"/>
              <p:cNvSpPr/>
              <p:nvPr/>
            </p:nvSpPr>
            <p:spPr>
              <a:xfrm>
                <a:off x="4071934" y="1928802"/>
                <a:ext cx="500066" cy="57150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직사각형 27"/>
              <p:cNvSpPr/>
              <p:nvPr/>
            </p:nvSpPr>
            <p:spPr>
              <a:xfrm>
                <a:off x="4071934" y="2643182"/>
                <a:ext cx="2928958" cy="5715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직사각형 28"/>
              <p:cNvSpPr/>
              <p:nvPr/>
            </p:nvSpPr>
            <p:spPr>
              <a:xfrm>
                <a:off x="4071934" y="3357562"/>
                <a:ext cx="2643206" cy="57150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Text Box 15"/>
              <p:cNvSpPr txBox="1">
                <a:spLocks noChangeArrowheads="1"/>
              </p:cNvSpPr>
              <p:nvPr/>
            </p:nvSpPr>
            <p:spPr bwMode="auto">
              <a:xfrm>
                <a:off x="7643834" y="1500174"/>
                <a:ext cx="613833" cy="2204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ko-KR" sz="500" dirty="0">
                    <a:solidFill>
                      <a:schemeClr val="bg1"/>
                    </a:solidFill>
                    <a:latin typeface="굴림" pitchFamily="50" charset="-127"/>
                    <a:ea typeface="굴림" pitchFamily="50" charset="-127"/>
                  </a:rPr>
                  <a:t>(</a:t>
                </a:r>
                <a:r>
                  <a:rPr lang="ko-KR" altLang="en-US" sz="500" dirty="0">
                    <a:solidFill>
                      <a:schemeClr val="bg1"/>
                    </a:solidFill>
                    <a:latin typeface="굴림" pitchFamily="50" charset="-127"/>
                    <a:ea typeface="굴림" pitchFamily="50" charset="-127"/>
                  </a:rPr>
                  <a:t>단위 </a:t>
                </a:r>
                <a:r>
                  <a:rPr lang="en-US" altLang="ko-KR" sz="500" dirty="0">
                    <a:solidFill>
                      <a:schemeClr val="bg1"/>
                    </a:solidFill>
                    <a:latin typeface="굴림" pitchFamily="50" charset="-127"/>
                    <a:ea typeface="굴림" pitchFamily="50" charset="-127"/>
                  </a:rPr>
                  <a:t>: </a:t>
                </a:r>
                <a:r>
                  <a:rPr lang="en-US" altLang="ko-KR" sz="500" dirty="0" smtClean="0">
                    <a:solidFill>
                      <a:schemeClr val="bg1"/>
                    </a:solidFill>
                    <a:latin typeface="굴림" pitchFamily="50" charset="-127"/>
                    <a:ea typeface="굴림" pitchFamily="50" charset="-127"/>
                  </a:rPr>
                  <a:t>%)</a:t>
                </a:r>
                <a:endParaRPr lang="en-US" altLang="ko-KR" sz="500" dirty="0">
                  <a:solidFill>
                    <a:schemeClr val="bg1"/>
                  </a:solidFill>
                  <a:latin typeface="굴림" pitchFamily="50" charset="-127"/>
                  <a:ea typeface="굴림" pitchFamily="50" charset="-127"/>
                </a:endParaRPr>
              </a:p>
            </p:txBody>
          </p:sp>
          <p:cxnSp>
            <p:nvCxnSpPr>
              <p:cNvPr id="31" name="직선 연결선 30"/>
              <p:cNvCxnSpPr/>
              <p:nvPr/>
            </p:nvCxnSpPr>
            <p:spPr>
              <a:xfrm rot="5400000">
                <a:off x="7369148" y="2939575"/>
                <a:ext cx="1978560" cy="427"/>
              </a:xfrm>
              <a:prstGeom prst="line">
                <a:avLst/>
              </a:prstGeom>
              <a:ln w="38100"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직사각형 44"/>
              <p:cNvSpPr/>
              <p:nvPr/>
            </p:nvSpPr>
            <p:spPr>
              <a:xfrm>
                <a:off x="4921898" y="2000240"/>
                <a:ext cx="72167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4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24.0 %</a:t>
                </a:r>
                <a:endParaRPr lang="ko-KR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6" name="직사각형 45"/>
              <p:cNvSpPr/>
              <p:nvPr/>
            </p:nvSpPr>
            <p:spPr>
              <a:xfrm>
                <a:off x="7215206" y="2702478"/>
                <a:ext cx="72167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4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76.5 %</a:t>
                </a:r>
                <a:endParaRPr lang="ko-KR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7" name="직사각형 46"/>
              <p:cNvSpPr/>
              <p:nvPr/>
            </p:nvSpPr>
            <p:spPr>
              <a:xfrm>
                <a:off x="7065038" y="3549851"/>
                <a:ext cx="721672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ko-KR" sz="14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72.0 %</a:t>
                </a:r>
                <a:endParaRPr lang="ko-KR" altLang="en-US" sz="1400" dirty="0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34" name="그림 33" descr="국민연금-마크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43325" y="71414"/>
            <a:ext cx="629269" cy="35719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6215074" y="5086333"/>
            <a:ext cx="2066591" cy="20005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7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단행본 </a:t>
            </a:r>
            <a:r>
              <a:rPr kumimoji="0" lang="en-US" altLang="ko-KR" sz="7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‘ </a:t>
            </a:r>
            <a:r>
              <a:rPr lang="en-US" altLang="ko-KR" sz="7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Catch up 2012 </a:t>
            </a:r>
            <a:r>
              <a:rPr lang="ko-KR" altLang="en-US" sz="7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대한민국 </a:t>
            </a:r>
            <a:r>
              <a:rPr lang="ko-KR" altLang="en-US" sz="7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소바자</a:t>
            </a:r>
            <a:r>
              <a:rPr lang="ko-KR" altLang="en-US" sz="7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생각읽기</a:t>
            </a:r>
            <a:r>
              <a:rPr kumimoji="0" lang="en-US" altLang="ko-KR" sz="7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’</a:t>
            </a:r>
            <a:endParaRPr kumimoji="0" lang="ko-KR" altLang="en-US" sz="700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20987400">
            <a:off x="1561372" y="4124321"/>
            <a:ext cx="357662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전환과 진실</a:t>
            </a:r>
            <a:r>
              <a:rPr lang="ko-KR" altLang="en-US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을</a:t>
            </a:r>
            <a:r>
              <a:rPr lang="ko-KR" altLang="en-US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알리기 위한 </a:t>
            </a:r>
            <a:endParaRPr lang="ko-KR" altLang="en-US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9" name="직사각형 8"/>
          <p:cNvSpPr/>
          <p:nvPr/>
        </p:nvSpPr>
        <p:spPr>
          <a:xfrm rot="1063552">
            <a:off x="2643987" y="1396160"/>
            <a:ext cx="23471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그릇된 정보</a:t>
            </a:r>
            <a:r>
              <a:rPr lang="ko-KR" altLang="en-US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는</a:t>
            </a:r>
            <a:endParaRPr lang="ko-KR" altLang="en-US" sz="32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직사각형 9"/>
          <p:cNvSpPr/>
          <p:nvPr/>
        </p:nvSpPr>
        <p:spPr>
          <a:xfrm rot="504975">
            <a:off x="821623" y="2396608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부정적인 인식</a:t>
            </a:r>
            <a:r>
              <a:rPr lang="ko-KR" altLang="en-US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으로</a:t>
            </a:r>
            <a:r>
              <a:rPr lang="ko-KR" altLang="en-US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변화하고 있었다</a:t>
            </a:r>
            <a:endParaRPr lang="en-US" altLang="ko-KR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2" name="직사각형 11"/>
          <p:cNvSpPr/>
          <p:nvPr/>
        </p:nvSpPr>
        <p:spPr>
          <a:xfrm rot="20512527">
            <a:off x="2222895" y="5090018"/>
            <a:ext cx="33441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3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홍보 전략이</a:t>
            </a:r>
            <a:r>
              <a:rPr lang="ko-KR" altLang="en-US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3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필요</a:t>
            </a:r>
            <a:r>
              <a:rPr lang="ko-KR" altLang="en-US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하다</a:t>
            </a:r>
            <a:endParaRPr lang="ko-KR" altLang="en-US" sz="32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90050"/>
            <a:ext cx="157286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Analysis  </a:t>
            </a:r>
            <a:r>
              <a:rPr kumimoji="0"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-</a:t>
            </a:r>
            <a:r>
              <a:rPr kumimoji="0"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kumimoji="0" lang="ko-KR" altLang="en-US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상황분석</a:t>
            </a:r>
            <a:endParaRPr kumimoji="0" lang="ko-KR" altLang="en-US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98513" y="3140969"/>
            <a:ext cx="2783134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32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긍정적 인식</a:t>
            </a:r>
            <a:r>
              <a:rPr lang="ko-KR" altLang="en-US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으로의 </a:t>
            </a:r>
            <a:endParaRPr lang="ko-KR" altLang="en-US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13" name="그림 12" descr="국민연금-마크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43325" y="71414"/>
            <a:ext cx="629269" cy="357190"/>
          </a:xfrm>
          <a:prstGeom prst="rect">
            <a:avLst/>
          </a:prstGeom>
        </p:spPr>
      </p:pic>
      <p:pic>
        <p:nvPicPr>
          <p:cNvPr id="17" name="그림 16" descr="물음표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276872"/>
            <a:ext cx="2969237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직사각형 64"/>
          <p:cNvSpPr/>
          <p:nvPr/>
        </p:nvSpPr>
        <p:spPr>
          <a:xfrm>
            <a:off x="4857752" y="2357430"/>
            <a:ext cx="3429024" cy="2714644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2695531" y="6146140"/>
            <a:ext cx="637706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정보전달 위주의 홍보전략에 치중하고 있다</a:t>
            </a:r>
            <a:endParaRPr lang="ko-KR" altLang="en-US" sz="2800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500166" y="5733256"/>
            <a:ext cx="75009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ko-KR" altLang="en-US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단순한 정보와 긍정적 이미지만을 위한 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142844" y="940658"/>
            <a:ext cx="96441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현재 국민연금의</a:t>
            </a:r>
            <a:r>
              <a:rPr lang="ko-KR" altLang="en-US" sz="2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28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홍보전략은</a:t>
            </a:r>
            <a:endParaRPr kumimoji="0" lang="en-US" altLang="ko-KR" sz="2400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90050"/>
            <a:ext cx="1657826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Concept</a:t>
            </a:r>
            <a:r>
              <a:rPr kumimoji="0"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 </a:t>
            </a:r>
            <a:r>
              <a:rPr kumimoji="0"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-</a:t>
            </a:r>
            <a:r>
              <a:rPr kumimoji="0" lang="en-US" altLang="ko-KR" sz="16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900" b="1" dirty="0" err="1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컨셉</a:t>
            </a:r>
            <a:r>
              <a:rPr lang="ko-KR" altLang="en-US" sz="9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도출</a:t>
            </a:r>
            <a:endParaRPr kumimoji="0" lang="ko-KR" altLang="en-US" b="1" dirty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442913" y="285750"/>
            <a:ext cx="150495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900" b="0" i="0" u="none" strike="noStrike" cap="none" normalizeH="0" baseline="0" smtClean="0">
              <a:ln>
                <a:noFill/>
              </a:ln>
              <a:solidFill>
                <a:srgbClr val="666666"/>
              </a:solidFill>
              <a:effectLst/>
              <a:latin typeface="돋움" pitchFamily="50" charset="-127"/>
              <a:ea typeface="돋움" pitchFamily="50" charset="-127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grpSp>
        <p:nvGrpSpPr>
          <p:cNvPr id="63" name="그룹 62"/>
          <p:cNvGrpSpPr/>
          <p:nvPr/>
        </p:nvGrpSpPr>
        <p:grpSpPr>
          <a:xfrm>
            <a:off x="928662" y="2071678"/>
            <a:ext cx="2714644" cy="1368423"/>
            <a:chOff x="928662" y="2203878"/>
            <a:chExt cx="2714644" cy="1368423"/>
          </a:xfrm>
        </p:grpSpPr>
        <p:grpSp>
          <p:nvGrpSpPr>
            <p:cNvPr id="42" name="그룹 41"/>
            <p:cNvGrpSpPr/>
            <p:nvPr/>
          </p:nvGrpSpPr>
          <p:grpSpPr>
            <a:xfrm>
              <a:off x="1000100" y="2500306"/>
              <a:ext cx="2643206" cy="1071995"/>
              <a:chOff x="1071538" y="3214686"/>
              <a:chExt cx="2928958" cy="1071995"/>
            </a:xfrm>
          </p:grpSpPr>
          <p:sp>
            <p:nvSpPr>
              <p:cNvPr id="37" name="직사각형 36"/>
              <p:cNvSpPr/>
              <p:nvPr/>
            </p:nvSpPr>
            <p:spPr>
              <a:xfrm>
                <a:off x="1071538" y="3214686"/>
                <a:ext cx="2928958" cy="1071570"/>
              </a:xfrm>
              <a:prstGeom prst="rect">
                <a:avLst/>
              </a:prstGeom>
              <a:solidFill>
                <a:schemeClr val="bg1">
                  <a:lumMod val="85000"/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41" name="직사각형 40"/>
              <p:cNvSpPr/>
              <p:nvPr/>
            </p:nvSpPr>
            <p:spPr>
              <a:xfrm>
                <a:off x="2428860" y="3286124"/>
                <a:ext cx="1071570" cy="14287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2428860" y="3214686"/>
                <a:ext cx="864095" cy="2147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6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solidFill>
                      <a:schemeClr val="bg1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Story</a:t>
                </a:r>
              </a:p>
            </p:txBody>
          </p:sp>
          <p:pic>
            <p:nvPicPr>
              <p:cNvPr id="35" name="그림 34" descr="광고.jpg"/>
              <p:cNvPicPr>
                <a:picLocks noChangeAspect="1"/>
              </p:cNvPicPr>
              <p:nvPr/>
            </p:nvPicPr>
            <p:blipFill>
              <a:blip r:embed="rId2" cstate="email"/>
              <a:stretch>
                <a:fillRect/>
              </a:stretch>
            </p:blipFill>
            <p:spPr>
              <a:xfrm>
                <a:off x="1285852" y="3321843"/>
                <a:ext cx="1000132" cy="750099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20482" name="Rectangle 2"/>
              <p:cNvSpPr>
                <a:spLocks noChangeArrowheads="1"/>
              </p:cNvSpPr>
              <p:nvPr/>
            </p:nvSpPr>
            <p:spPr bwMode="auto">
              <a:xfrm>
                <a:off x="2357422" y="3500438"/>
                <a:ext cx="1571636" cy="5770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R="0" lvl="0" indent="0">
                  <a:lnSpc>
                    <a:spcPct val="15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sz="7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가족</a:t>
                </a:r>
                <a:r>
                  <a:rPr lang="ko-KR" altLang="ko-KR" sz="7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(</a:t>
                </a:r>
                <a:r>
                  <a:rPr lang="ko-KR" altLang="en-US" sz="7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아버지</a:t>
                </a:r>
                <a:r>
                  <a:rPr lang="ko-KR" altLang="ko-KR" sz="7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) : </a:t>
                </a:r>
                <a:r>
                  <a:rPr lang="ko-KR" altLang="en-US" sz="7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어</a:t>
                </a:r>
                <a:r>
                  <a:rPr lang="ko-KR" altLang="ko-KR" sz="7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! </a:t>
                </a:r>
                <a:r>
                  <a:rPr lang="ko-KR" altLang="en-US" sz="7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물가는 어떡하죠</a:t>
                </a:r>
                <a:r>
                  <a:rPr lang="ko-KR" altLang="ko-KR" sz="7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? </a:t>
                </a:r>
                <a:endParaRPr lang="en-US" altLang="ko-KR" sz="7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endParaRPr>
              </a:p>
              <a:p>
                <a:pPr marR="0" lvl="0" indent="0">
                  <a:lnSpc>
                    <a:spcPct val="150000"/>
                  </a:lnSpc>
                  <a:buClrTx/>
                  <a:buSzTx/>
                  <a:buFontTx/>
                  <a:buNone/>
                  <a:tabLst/>
                  <a:defRPr/>
                </a:pPr>
                <a:r>
                  <a:rPr lang="ko-KR" altLang="en-US" sz="7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이정민 </a:t>
                </a:r>
                <a:r>
                  <a:rPr lang="ko-KR" altLang="ko-KR" sz="7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: </a:t>
                </a:r>
                <a:r>
                  <a:rPr lang="ko-KR" altLang="en-US" sz="7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안심하세요</a:t>
                </a:r>
                <a:r>
                  <a:rPr lang="ko-KR" altLang="ko-KR" sz="7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. </a:t>
                </a:r>
                <a:r>
                  <a:rPr lang="ko-KR" altLang="en-US" sz="7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국민연금은 물가 가 </a:t>
                </a:r>
                <a:r>
                  <a:rPr lang="ko-KR" altLang="en-US" sz="700" b="1" dirty="0" err="1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오른만큼</a:t>
                </a:r>
                <a:r>
                  <a:rPr lang="ko-KR" altLang="en-US" sz="7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 더 챙겨드립니다</a:t>
                </a:r>
                <a:endParaRPr kumimoji="1" lang="ko-KR" sz="1600" b="0" i="0" u="none" strike="noStrike" cap="none" normalizeH="0" baseline="0" dirty="0" smtClean="0">
                  <a:ln>
                    <a:noFill/>
                  </a:ln>
                  <a:effectLst/>
                  <a:latin typeface="굴림" pitchFamily="50" charset="-127"/>
                  <a:ea typeface="굴림" pitchFamily="50" charset="-127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1564765" y="4071942"/>
                <a:ext cx="864095" cy="2147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ko-KR" sz="6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rPr>
                  <a:t>SCENE</a:t>
                </a:r>
              </a:p>
            </p:txBody>
          </p:sp>
        </p:grpSp>
        <p:sp>
          <p:nvSpPr>
            <p:cNvPr id="53" name="Rectangle 2"/>
            <p:cNvSpPr>
              <a:spLocks noChangeArrowheads="1"/>
            </p:cNvSpPr>
            <p:nvPr/>
          </p:nvSpPr>
          <p:spPr bwMode="auto">
            <a:xfrm>
              <a:off x="928662" y="2203878"/>
              <a:ext cx="1571636" cy="296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algn="just">
                <a:lnSpc>
                  <a:spcPct val="150000"/>
                </a:lnSpc>
                <a:buClrTx/>
                <a:buSzTx/>
                <a:buFontTx/>
                <a:buNone/>
                <a:tabLst/>
                <a:defRPr/>
              </a:pPr>
              <a:r>
                <a:rPr lang="ko-KR" altLang="en-US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 </a:t>
              </a:r>
              <a:r>
                <a:rPr lang="en-US" altLang="ko-KR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TV</a:t>
              </a:r>
              <a:r>
                <a:rPr lang="ko-KR" altLang="en-US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광고 </a:t>
              </a:r>
              <a:r>
                <a:rPr lang="en-US" altLang="ko-KR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&lt; </a:t>
              </a:r>
              <a:r>
                <a:rPr lang="ko-KR" altLang="en-US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내 연금 갖기  </a:t>
              </a:r>
              <a:r>
                <a:rPr lang="en-US" altLang="ko-KR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&gt;</a:t>
              </a:r>
              <a:r>
                <a:rPr lang="ko-KR" altLang="en-US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 </a:t>
              </a:r>
              <a:endPara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endParaRPr>
            </a:p>
          </p:txBody>
        </p:sp>
      </p:grpSp>
      <p:grpSp>
        <p:nvGrpSpPr>
          <p:cNvPr id="64" name="그룹 63"/>
          <p:cNvGrpSpPr/>
          <p:nvPr/>
        </p:nvGrpSpPr>
        <p:grpSpPr>
          <a:xfrm>
            <a:off x="928662" y="3639660"/>
            <a:ext cx="3071834" cy="1443090"/>
            <a:chOff x="928662" y="3771860"/>
            <a:chExt cx="3071834" cy="1443090"/>
          </a:xfrm>
        </p:grpSpPr>
        <p:grpSp>
          <p:nvGrpSpPr>
            <p:cNvPr id="62" name="그룹 61"/>
            <p:cNvGrpSpPr/>
            <p:nvPr/>
          </p:nvGrpSpPr>
          <p:grpSpPr>
            <a:xfrm>
              <a:off x="1000100" y="4071942"/>
              <a:ext cx="2643206" cy="1143008"/>
              <a:chOff x="1000100" y="3929067"/>
              <a:chExt cx="2643206" cy="1143008"/>
            </a:xfrm>
          </p:grpSpPr>
          <p:grpSp>
            <p:nvGrpSpPr>
              <p:cNvPr id="43" name="그룹 42"/>
              <p:cNvGrpSpPr/>
              <p:nvPr/>
            </p:nvGrpSpPr>
            <p:grpSpPr>
              <a:xfrm>
                <a:off x="1000100" y="3929067"/>
                <a:ext cx="2643206" cy="1143008"/>
                <a:chOff x="1071538" y="3214686"/>
                <a:chExt cx="2928958" cy="1071995"/>
              </a:xfrm>
            </p:grpSpPr>
            <p:sp>
              <p:nvSpPr>
                <p:cNvPr id="44" name="직사각형 43"/>
                <p:cNvSpPr/>
                <p:nvPr/>
              </p:nvSpPr>
              <p:spPr>
                <a:xfrm>
                  <a:off x="1071538" y="3214686"/>
                  <a:ext cx="2928958" cy="1071570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7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5" name="직사각형 44"/>
                <p:cNvSpPr/>
                <p:nvPr/>
              </p:nvSpPr>
              <p:spPr>
                <a:xfrm>
                  <a:off x="2453959" y="3286124"/>
                  <a:ext cx="1071570" cy="142876"/>
                </a:xfrm>
                <a:prstGeom prst="rect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2428860" y="3214686"/>
                  <a:ext cx="864095" cy="2147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600" b="1" dirty="0" smtClean="0">
                      <a:ln>
                        <a:solidFill>
                          <a:sysClr val="windowText" lastClr="000000">
                            <a:lumMod val="50000"/>
                            <a:lumOff val="50000"/>
                            <a:alpha val="16000"/>
                          </a:sysClr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08서울남산체 B" pitchFamily="18" charset="-127"/>
                      <a:ea typeface="08서울남산체 B" pitchFamily="18" charset="-127"/>
                    </a:rPr>
                    <a:t>Story</a:t>
                  </a:r>
                </a:p>
              </p:txBody>
            </p:sp>
            <p:sp>
              <p:nvSpPr>
                <p:cNvPr id="48" name="Rectangle 2"/>
                <p:cNvSpPr>
                  <a:spLocks noChangeArrowheads="1"/>
                </p:cNvSpPr>
                <p:nvPr/>
              </p:nvSpPr>
              <p:spPr bwMode="auto">
                <a:xfrm>
                  <a:off x="2357422" y="3594137"/>
                  <a:ext cx="1571636" cy="3896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R="0" lvl="0" indent="0" algn="just">
                    <a:lnSpc>
                      <a:spcPct val="150000"/>
                    </a:lnSpc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ko-KR" altLang="en-US" sz="700" b="1" dirty="0" smtClean="0">
                      <a:ln>
                        <a:solidFill>
                          <a:sysClr val="windowText" lastClr="000000">
                            <a:lumMod val="50000"/>
                            <a:lumOff val="50000"/>
                            <a:alpha val="16000"/>
                          </a:sys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08서울남산체 B" pitchFamily="18" charset="-127"/>
                      <a:ea typeface="08서울남산체 B" pitchFamily="18" charset="-127"/>
                    </a:rPr>
                    <a:t>자막 </a:t>
                  </a:r>
                  <a:r>
                    <a:rPr lang="en-US" altLang="ko-KR" sz="700" b="1" dirty="0" smtClean="0">
                      <a:ln>
                        <a:solidFill>
                          <a:sysClr val="windowText" lastClr="000000">
                            <a:lumMod val="50000"/>
                            <a:lumOff val="50000"/>
                            <a:alpha val="16000"/>
                          </a:sys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08서울남산체 B" pitchFamily="18" charset="-127"/>
                      <a:ea typeface="08서울남산체 B" pitchFamily="18" charset="-127"/>
                    </a:rPr>
                    <a:t>)</a:t>
                  </a:r>
                  <a:r>
                    <a:rPr lang="ko-KR" altLang="ko-KR" sz="700" b="1" dirty="0" smtClean="0">
                      <a:ln>
                        <a:solidFill>
                          <a:sysClr val="windowText" lastClr="000000">
                            <a:lumMod val="50000"/>
                            <a:lumOff val="50000"/>
                            <a:alpha val="16000"/>
                          </a:sys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08서울남산체 B" pitchFamily="18" charset="-127"/>
                      <a:ea typeface="08서울남산체 B" pitchFamily="18" charset="-127"/>
                    </a:rPr>
                    <a:t> </a:t>
                  </a:r>
                  <a:r>
                    <a:rPr lang="en-US" altLang="ko-KR" sz="700" b="1" dirty="0" smtClean="0">
                      <a:ln>
                        <a:solidFill>
                          <a:sysClr val="windowText" lastClr="000000">
                            <a:lumMod val="50000"/>
                            <a:lumOff val="50000"/>
                            <a:alpha val="16000"/>
                          </a:sys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08서울남산체 B" pitchFamily="18" charset="-127"/>
                      <a:ea typeface="08서울남산체 B" pitchFamily="18" charset="-127"/>
                    </a:rPr>
                    <a:t>2010</a:t>
                  </a:r>
                  <a:r>
                    <a:rPr lang="ko-KR" altLang="en-US" sz="700" b="1" dirty="0" smtClean="0">
                      <a:ln>
                        <a:solidFill>
                          <a:sysClr val="windowText" lastClr="000000">
                            <a:lumMod val="50000"/>
                            <a:lumOff val="50000"/>
                            <a:alpha val="16000"/>
                          </a:sys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08서울남산체 B" pitchFamily="18" charset="-127"/>
                      <a:ea typeface="08서울남산체 B" pitchFamily="18" charset="-127"/>
                    </a:rPr>
                    <a:t>년 연간 수익 </a:t>
                  </a:r>
                  <a:r>
                    <a:rPr lang="en-US" altLang="ko-KR" sz="700" b="1" dirty="0" smtClean="0">
                      <a:ln>
                        <a:solidFill>
                          <a:sysClr val="windowText" lastClr="000000">
                            <a:lumMod val="50000"/>
                            <a:lumOff val="50000"/>
                            <a:alpha val="16000"/>
                          </a:sys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08서울남산체 B" pitchFamily="18" charset="-127"/>
                      <a:ea typeface="08서울남산체 B" pitchFamily="18" charset="-127"/>
                    </a:rPr>
                    <a:t>30</a:t>
                  </a:r>
                  <a:r>
                    <a:rPr lang="ko-KR" altLang="en-US" sz="700" b="1" dirty="0" smtClean="0">
                      <a:ln>
                        <a:solidFill>
                          <a:sysClr val="windowText" lastClr="000000">
                            <a:lumMod val="50000"/>
                            <a:lumOff val="50000"/>
                            <a:alpha val="16000"/>
                          </a:sys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08서울남산체 B" pitchFamily="18" charset="-127"/>
                      <a:ea typeface="08서울남산체 B" pitchFamily="18" charset="-127"/>
                    </a:rPr>
                    <a:t>조원 </a:t>
                  </a:r>
                  <a:r>
                    <a:rPr lang="en-US" altLang="ko-KR" sz="700" b="1" dirty="0" smtClean="0">
                      <a:ln>
                        <a:solidFill>
                          <a:sysClr val="windowText" lastClr="000000">
                            <a:lumMod val="50000"/>
                            <a:lumOff val="50000"/>
                            <a:alpha val="16000"/>
                          </a:sys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08서울남산체 B" pitchFamily="18" charset="-127"/>
                      <a:ea typeface="08서울남산체 B" pitchFamily="18" charset="-127"/>
                    </a:rPr>
                    <a:t>2</a:t>
                  </a:r>
                  <a:r>
                    <a:rPr lang="ko-KR" altLang="en-US" sz="700" b="1" dirty="0" smtClean="0">
                      <a:ln>
                        <a:solidFill>
                          <a:sysClr val="windowText" lastClr="000000">
                            <a:lumMod val="50000"/>
                            <a:lumOff val="50000"/>
                            <a:alpha val="16000"/>
                          </a:sys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08서울남산체 B" pitchFamily="18" charset="-127"/>
                      <a:ea typeface="08서울남산체 B" pitchFamily="18" charset="-127"/>
                    </a:rPr>
                    <a:t>년 연속 </a:t>
                  </a:r>
                  <a:r>
                    <a:rPr lang="en-US" altLang="ko-KR" sz="700" b="1" dirty="0" smtClean="0">
                      <a:ln>
                        <a:solidFill>
                          <a:sysClr val="windowText" lastClr="000000">
                            <a:lumMod val="50000"/>
                            <a:lumOff val="50000"/>
                            <a:alpha val="16000"/>
                          </a:sys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08서울남산체 B" pitchFamily="18" charset="-127"/>
                      <a:ea typeface="08서울남산체 B" pitchFamily="18" charset="-127"/>
                    </a:rPr>
                    <a:t>10% </a:t>
                  </a:r>
                  <a:r>
                    <a:rPr lang="ko-KR" altLang="en-US" sz="700" b="1" dirty="0" smtClean="0">
                      <a:ln>
                        <a:solidFill>
                          <a:sysClr val="windowText" lastClr="000000">
                            <a:lumMod val="50000"/>
                            <a:lumOff val="50000"/>
                            <a:alpha val="16000"/>
                          </a:sys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08서울남산체 B" pitchFamily="18" charset="-127"/>
                      <a:ea typeface="08서울남산체 B" pitchFamily="18" charset="-127"/>
                    </a:rPr>
                    <a:t>수익</a:t>
                  </a:r>
                  <a:endParaRPr lang="en-US" altLang="ko-KR" sz="700" b="1" dirty="0" smtClean="0">
                    <a:ln>
                      <a:solidFill>
                        <a:sysClr val="windowText" lastClr="000000">
                          <a:lumMod val="50000"/>
                          <a:lumOff val="50000"/>
                          <a:alpha val="16000"/>
                        </a:sysClr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08서울남산체 B" pitchFamily="18" charset="-127"/>
                    <a:ea typeface="08서울남산체 B" pitchFamily="18" charset="-127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1564765" y="4071942"/>
                  <a:ext cx="864095" cy="21473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>
                  <a:defPPr>
                    <a:defRPr lang="ko-KR"/>
                  </a:defPPr>
                  <a:lvl1pPr marL="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1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auto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ko-KR" sz="600" b="1" dirty="0" smtClean="0">
                      <a:ln>
                        <a:solidFill>
                          <a:sysClr val="windowText" lastClr="000000">
                            <a:lumMod val="50000"/>
                            <a:lumOff val="50000"/>
                            <a:alpha val="16000"/>
                          </a:sysClr>
                        </a:solidFill>
                      </a:ln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08서울남산체 B" pitchFamily="18" charset="-127"/>
                      <a:ea typeface="08서울남산체 B" pitchFamily="18" charset="-127"/>
                    </a:rPr>
                    <a:t>SCENE</a:t>
                  </a:r>
                </a:p>
              </p:txBody>
            </p:sp>
          </p:grpSp>
          <p:pic>
            <p:nvPicPr>
              <p:cNvPr id="52" name="그림 51" descr="자막.jpg"/>
              <p:cNvPicPr>
                <a:picLocks noChangeAspect="1"/>
              </p:cNvPicPr>
              <p:nvPr/>
            </p:nvPicPr>
            <p:blipFill>
              <a:blip r:embed="rId3" cstate="email"/>
              <a:stretch>
                <a:fillRect/>
              </a:stretch>
            </p:blipFill>
            <p:spPr>
              <a:xfrm>
                <a:off x="1214414" y="4071942"/>
                <a:ext cx="928694" cy="785818"/>
              </a:xfrm>
              <a:prstGeom prst="rect">
                <a:avLst/>
              </a:prstGeom>
              <a:ln w="381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</p:grpSp>
        <p:sp>
          <p:nvSpPr>
            <p:cNvPr id="56" name="Rectangle 2"/>
            <p:cNvSpPr>
              <a:spLocks noChangeArrowheads="1"/>
            </p:cNvSpPr>
            <p:nvPr/>
          </p:nvSpPr>
          <p:spPr bwMode="auto">
            <a:xfrm>
              <a:off x="928662" y="3771860"/>
              <a:ext cx="3071834" cy="3000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algn="just">
                <a:lnSpc>
                  <a:spcPct val="150000"/>
                </a:lnSpc>
                <a:buClrTx/>
                <a:buSzTx/>
                <a:buFontTx/>
                <a:buNone/>
                <a:tabLst/>
                <a:defRPr/>
              </a:pPr>
              <a:r>
                <a:rPr lang="ko-KR" altLang="en-US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 </a:t>
              </a:r>
              <a:r>
                <a:rPr lang="en-US" altLang="ko-KR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TV</a:t>
              </a:r>
              <a:r>
                <a:rPr lang="ko-KR" altLang="en-US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광고 </a:t>
              </a:r>
              <a:r>
                <a:rPr lang="en-US" altLang="ko-KR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&lt; 100</a:t>
              </a:r>
              <a:r>
                <a:rPr lang="ko-KR" altLang="en-US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세 시대 동반자 평생월급 국민연금</a:t>
              </a:r>
              <a:r>
                <a:rPr lang="en-US" altLang="ko-KR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&gt;</a:t>
              </a:r>
              <a:r>
                <a:rPr lang="ko-KR" altLang="en-US" sz="1000" b="1" dirty="0" smtClean="0">
                  <a:ln>
                    <a:solidFill>
                      <a:sysClr val="windowText" lastClr="000000">
                        <a:lumMod val="50000"/>
                        <a:lumOff val="50000"/>
                        <a:alpha val="16000"/>
                      </a:sysClr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08서울남산체 B" pitchFamily="18" charset="-127"/>
                  <a:ea typeface="08서울남산체 B" pitchFamily="18" charset="-127"/>
                </a:rPr>
                <a:t> </a:t>
              </a:r>
              <a:endPara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endParaRPr>
            </a:p>
          </p:txBody>
        </p:sp>
      </p:grpSp>
      <p:cxnSp>
        <p:nvCxnSpPr>
          <p:cNvPr id="57" name="직선 연결선 56"/>
          <p:cNvCxnSpPr/>
          <p:nvPr/>
        </p:nvCxnSpPr>
        <p:spPr>
          <a:xfrm flipH="1">
            <a:off x="4286248" y="2643182"/>
            <a:ext cx="1140" cy="2232250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tangle 2"/>
          <p:cNvSpPr>
            <a:spLocks noChangeArrowheads="1"/>
          </p:cNvSpPr>
          <p:nvPr/>
        </p:nvSpPr>
        <p:spPr bwMode="auto">
          <a:xfrm>
            <a:off x="4857752" y="2061002"/>
            <a:ext cx="1571636" cy="29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0" algn="just">
              <a:lnSpc>
                <a:spcPct val="150000"/>
              </a:lnSpc>
              <a:buClrTx/>
              <a:buSzTx/>
              <a:buFontTx/>
              <a:buNone/>
              <a:tabLst/>
              <a:defRPr/>
            </a:pP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&lt; </a:t>
            </a: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인쇄물 </a:t>
            </a:r>
            <a:r>
              <a:rPr lang="en-US" altLang="ko-KR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&gt; </a:t>
            </a:r>
            <a:r>
              <a:rPr lang="ko-KR" altLang="en-US" sz="1000" b="1" dirty="0" smtClean="0">
                <a:ln>
                  <a:solidFill>
                    <a:sysClr val="windowText" lastClr="000000">
                      <a:lumMod val="50000"/>
                      <a:lumOff val="50000"/>
                      <a:alpha val="16000"/>
                    </a:sys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08서울남산체 B" pitchFamily="18" charset="-127"/>
                <a:ea typeface="08서울남산체 B" pitchFamily="18" charset="-127"/>
              </a:rPr>
              <a:t>  </a:t>
            </a:r>
            <a:endParaRPr lang="en-US" altLang="ko-KR" sz="1000" b="1" dirty="0" smtClean="0">
              <a:ln>
                <a:solidFill>
                  <a:sysClr val="windowText" lastClr="000000">
                    <a:lumMod val="50000"/>
                    <a:lumOff val="50000"/>
                    <a:alpha val="16000"/>
                  </a:sys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67" name="그림 66" descr="포스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2571744"/>
            <a:ext cx="1428760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6" name="그림 65" descr="포스터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140" y="2571744"/>
            <a:ext cx="1428760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그림 30" descr="국민연금-마크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43325" y="71414"/>
            <a:ext cx="629269" cy="357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1744</TotalTime>
  <Words>1844</Words>
  <Application>Microsoft Office PowerPoint</Application>
  <PresentationFormat>화면 슬라이드 쇼(4:3)</PresentationFormat>
  <Paragraphs>316</Paragraphs>
  <Slides>29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39" baseType="lpstr">
      <vt:lpstr>굴림</vt:lpstr>
      <vt:lpstr>Arial</vt:lpstr>
      <vt:lpstr>Yoon가변 봄날 L</vt:lpstr>
      <vt:lpstr>08서울남산체 EB</vt:lpstr>
      <vt:lpstr>08서울남산체 B</vt:lpstr>
      <vt:lpstr>맑은 고딕</vt:lpstr>
      <vt:lpstr>돋움</vt:lpstr>
      <vt:lpstr>아리따B</vt:lpstr>
      <vt:lpstr>SJ소주2</vt:lpstr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차용헌</dc:creator>
  <cp:lastModifiedBy>차용헌</cp:lastModifiedBy>
  <cp:revision>92</cp:revision>
  <dcterms:created xsi:type="dcterms:W3CDTF">2012-06-12T12:28:31Z</dcterms:created>
  <dcterms:modified xsi:type="dcterms:W3CDTF">2012-06-17T12:46:03Z</dcterms:modified>
</cp:coreProperties>
</file>