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9" r:id="rId2"/>
    <p:sldId id="260" r:id="rId3"/>
    <p:sldId id="261" r:id="rId4"/>
    <p:sldId id="262" r:id="rId5"/>
    <p:sldId id="263" r:id="rId6"/>
    <p:sldId id="264" r:id="rId7"/>
    <p:sldId id="273" r:id="rId8"/>
    <p:sldId id="265" r:id="rId9"/>
    <p:sldId id="266" r:id="rId10"/>
    <p:sldId id="268" r:id="rId11"/>
    <p:sldId id="269" r:id="rId12"/>
    <p:sldId id="270" r:id="rId13"/>
    <p:sldId id="271" r:id="rId14"/>
    <p:sldId id="275" r:id="rId15"/>
    <p:sldId id="272" r:id="rId16"/>
    <p:sldId id="274" r:id="rId17"/>
    <p:sldId id="277" r:id="rId18"/>
    <p:sldId id="278" r:id="rId19"/>
    <p:sldId id="279" r:id="rId20"/>
    <p:sldId id="280" r:id="rId21"/>
    <p:sldId id="281" r:id="rId22"/>
    <p:sldId id="293" r:id="rId23"/>
    <p:sldId id="282" r:id="rId24"/>
    <p:sldId id="294" r:id="rId25"/>
    <p:sldId id="283" r:id="rId26"/>
    <p:sldId id="291" r:id="rId27"/>
    <p:sldId id="285" r:id="rId28"/>
    <p:sldId id="289" r:id="rId29"/>
    <p:sldId id="295" r:id="rId30"/>
  </p:sldIdLst>
  <p:sldSz cx="9144000" cy="6858000" type="screen4x3"/>
  <p:notesSz cx="6858000" cy="9144000"/>
  <p:embeddedFontLst>
    <p:embeddedFont>
      <p:font typeface="맑은 고딕" pitchFamily="50" charset="-127"/>
      <p:regular r:id="rId32"/>
      <p:bold r:id="rId33"/>
    </p:embeddedFont>
    <p:embeddedFont>
      <p:font typeface="나눔손글씨 붓" pitchFamily="66" charset="-127"/>
      <p:regular r:id="rId34"/>
    </p:embeddedFont>
    <p:embeddedFont>
      <p:font typeface="-윤명조320" pitchFamily="18" charset="-127"/>
      <p:regular r:id="rId35"/>
    </p:embeddedFont>
    <p:embeddedFont>
      <p:font typeface="바른바탕3 B" pitchFamily="2" charset="-127"/>
      <p:regular r:id="rId36"/>
    </p:embeddedFont>
    <p:embeddedFont>
      <p:font typeface="바른바탕1 L" pitchFamily="2" charset="-127"/>
      <p:regular r:id="rId37"/>
    </p:embeddedFont>
    <p:embeddedFont>
      <p:font typeface="-윤고딕320" pitchFamily="18" charset="-127"/>
      <p:regular r:id="rId38"/>
    </p:embeddedFont>
    <p:embeddedFont>
      <p:font typeface="나눔손글씨 펜" pitchFamily="66" charset="-127"/>
      <p:regular r:id="rId39"/>
    </p:embeddedFont>
    <p:embeddedFont>
      <p:font typeface="바른바탕2 M" pitchFamily="2" charset="-127"/>
      <p:regular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35F"/>
    <a:srgbClr val="99D25A"/>
    <a:srgbClr val="92D050"/>
    <a:srgbClr val="8FCE4A"/>
    <a:srgbClr val="A4D76B"/>
    <a:srgbClr val="93D050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0~14세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21.1</c:v>
                </c:pt>
                <c:pt idx="1">
                  <c:v>16.2</c:v>
                </c:pt>
                <c:pt idx="2">
                  <c:v>11.4</c:v>
                </c:pt>
                <c:pt idx="3">
                  <c:v>8.9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65세이상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7.2</c:v>
                </c:pt>
                <c:pt idx="1">
                  <c:v>11</c:v>
                </c:pt>
                <c:pt idx="2">
                  <c:v>24.3</c:v>
                </c:pt>
                <c:pt idx="3">
                  <c:v>38.200000000000003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80세이상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1.9</c:v>
                </c:pt>
                <c:pt idx="2">
                  <c:v>5.3</c:v>
                </c:pt>
                <c:pt idx="3">
                  <c:v>14.5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5918464"/>
        <c:axId val="65920000"/>
      </c:barChart>
      <c:catAx>
        <c:axId val="659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5920000"/>
        <c:crosses val="autoZero"/>
        <c:auto val="1"/>
        <c:lblAlgn val="ctr"/>
        <c:lblOffset val="100"/>
        <c:noMultiLvlLbl val="0"/>
      </c:catAx>
      <c:valAx>
        <c:axId val="6592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5918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n>
            <a:solidFill>
              <a:srgbClr val="4F81BD">
                <a:alpha val="0"/>
              </a:srgbClr>
            </a:solidFill>
          </a:ln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노년부양비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</c:v>
                </c:pt>
                <c:pt idx="1">
                  <c:v>15</c:v>
                </c:pt>
                <c:pt idx="2">
                  <c:v>37.700000000000003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6057728"/>
        <c:axId val="66059264"/>
      </c:barChart>
      <c:catAx>
        <c:axId val="660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059264"/>
        <c:crosses val="autoZero"/>
        <c:auto val="1"/>
        <c:lblAlgn val="ctr"/>
        <c:lblOffset val="100"/>
        <c:noMultiLvlLbl val="0"/>
      </c:catAx>
      <c:valAx>
        <c:axId val="6605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6057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n>
            <a:solidFill>
              <a:srgbClr val="4F81BD">
                <a:alpha val="0"/>
              </a:srgbClr>
            </a:solidFill>
          </a:ln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88195472097352"/>
          <c:y val="0"/>
          <c:w val="0.45299778668403312"/>
          <c:h val="0.998462790276824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6318688823471261"/>
          <c:y val="0.52386883186697963"/>
          <c:w val="0.183481101541624"/>
          <c:h val="9.099276935932851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노년부양비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cat>
            <c:strRef>
              <c:f>Sheet1!$A$2:$A$5</c:f>
              <c:strCache>
                <c:ptCount val="4"/>
                <c:pt idx="0">
                  <c:v>사보험</c:v>
                </c:pt>
                <c:pt idx="1">
                  <c:v>기타</c:v>
                </c:pt>
                <c:pt idx="2">
                  <c:v>국민연금</c:v>
                </c:pt>
                <c:pt idx="3">
                  <c:v>저축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70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4893696"/>
        <c:axId val="84895616"/>
      </c:barChart>
      <c:catAx>
        <c:axId val="848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895616"/>
        <c:crosses val="autoZero"/>
        <c:auto val="1"/>
        <c:lblAlgn val="ctr"/>
        <c:lblOffset val="100"/>
        <c:noMultiLvlLbl val="0"/>
      </c:catAx>
      <c:valAx>
        <c:axId val="8489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4893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ln>
            <a:solidFill>
              <a:srgbClr val="4F81BD">
                <a:alpha val="0"/>
              </a:srgbClr>
            </a:solidFill>
          </a:ln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500000000000014E-2"/>
          <c:w val="0.69791278191857442"/>
          <c:h val="0.9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예</c:v>
                </c:pt>
                <c:pt idx="1">
                  <c:v>아니오</c:v>
                </c:pt>
                <c:pt idx="2">
                  <c:v>잘모르겠다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81154139006504"/>
          <c:y val="0.35928593098823192"/>
          <c:w val="0.14051590712373815"/>
          <c:h val="0.244872419244096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88195472097352"/>
          <c:y val="0"/>
          <c:w val="0.45299778668403312"/>
          <c:h val="0.998462790276824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6318688823471261"/>
          <c:y val="0.52386883186697963"/>
          <c:w val="0.183481101541624"/>
          <c:h val="9.099276935932851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노년부양비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cat>
            <c:strRef>
              <c:f>Sheet1!$A$2:$A$5</c:f>
              <c:strCache>
                <c:ptCount val="4"/>
                <c:pt idx="0">
                  <c:v>사보험</c:v>
                </c:pt>
                <c:pt idx="1">
                  <c:v>기타</c:v>
                </c:pt>
                <c:pt idx="2">
                  <c:v>국민연금</c:v>
                </c:pt>
                <c:pt idx="3">
                  <c:v>저축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7042560"/>
        <c:axId val="125449344"/>
      </c:barChart>
      <c:catAx>
        <c:axId val="1170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449344"/>
        <c:crosses val="autoZero"/>
        <c:auto val="1"/>
        <c:lblAlgn val="ctr"/>
        <c:lblOffset val="100"/>
        <c:noMultiLvlLbl val="0"/>
      </c:catAx>
      <c:valAx>
        <c:axId val="12544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70425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ln>
            <a:solidFill>
              <a:srgbClr val="4F81BD">
                <a:alpha val="0"/>
              </a:srgbClr>
            </a:solidFill>
          </a:ln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B5AC-042E-4C17-822C-D6645A6140C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9946-0A1F-4D0A-838F-331340C165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38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26CF-7957-46F0-8C1C-D49582E94BF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26CF-7957-46F0-8C1C-D49582E94BF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26CF-7957-46F0-8C1C-D49582E94BF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26CF-7957-46F0-8C1C-D49582E94BF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0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96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1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08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00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91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1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21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AB498-D384-45A7-8B24-C286243A8181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0FC3-385F-49CB-9B64-B28FDAFF20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13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hyperlink" Target="../../Desktop/&#44397;&#48124;&#50672;&#44552;_&#47932;&#44032;&#54200;.wmv" TargetMode="Externa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hyperlink" Target="../../Desktop/&#44397;&#48124;&#50672;&#44552;_&#47932;&#44032;&#54200;.wmv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0183" y="3864761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Ⓐ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거짓말이다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 10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년 이상 사귀었을 리가 없다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83" y="4082943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Ⓑ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서로 너무 사랑해서 싸울 일이 전혀 없었을 것이다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83" y="4293389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Ⓒ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성격이 무던해서 싸울 일이 전혀 없었을 것이다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183" y="4518461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Ⓓ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때로는 싸움도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오해도 있었지만 잘 풀었기 때문일 것이다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  <a:endParaRPr lang="ko-KR" altLang="en-US" sz="1200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83" y="2197149"/>
            <a:ext cx="6000792" cy="954107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김철</a:t>
            </a:r>
            <a:r>
              <a:rPr lang="ko-KR" altLang="en-US" sz="1400" dirty="0">
                <a:latin typeface="-윤고딕320" pitchFamily="18" charset="-127"/>
                <a:ea typeface="-윤고딕320" pitchFamily="18" charset="-127"/>
              </a:rPr>
              <a:t>수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(23,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男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씨와 김영희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(22,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女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씨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.</a:t>
            </a:r>
            <a:endParaRPr lang="en-US" altLang="ko-KR" sz="1400" dirty="0"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그들은 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2012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년에 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10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년 차 커플이 되었습니다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  <a:p>
            <a:endParaRPr lang="en-US" altLang="ko-KR" sz="1400" dirty="0" smtClean="0"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도대체 비결이 무엇일까요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?</a:t>
            </a:r>
            <a:endParaRPr lang="ko-KR" altLang="en-US" sz="1400" dirty="0">
              <a:latin typeface="-윤고딕320" pitchFamily="18" charset="-127"/>
              <a:ea typeface="-윤고딕32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93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437" y="1607111"/>
            <a:ext cx="30872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대는 국민연금제도를 알까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48" y="5114363"/>
            <a:ext cx="7057579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대는 국민연금제도가 무엇인지도 </a:t>
            </a:r>
            <a:r>
              <a:rPr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rPr>
              <a:t>알고 있습니다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.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49858" y="1807166"/>
            <a:ext cx="10280201" cy="3006096"/>
            <a:chOff x="1149858" y="1807166"/>
            <a:chExt cx="10280201" cy="3006096"/>
          </a:xfrm>
        </p:grpSpPr>
        <p:grpSp>
          <p:nvGrpSpPr>
            <p:cNvPr id="24" name="그룹 23"/>
            <p:cNvGrpSpPr/>
            <p:nvPr/>
          </p:nvGrpSpPr>
          <p:grpSpPr>
            <a:xfrm>
              <a:off x="2771800" y="1807166"/>
              <a:ext cx="8658259" cy="3006096"/>
              <a:chOff x="2188142" y="1549066"/>
              <a:chExt cx="8658259" cy="3006096"/>
            </a:xfrm>
          </p:grpSpPr>
          <p:graphicFrame>
            <p:nvGraphicFramePr>
              <p:cNvPr id="26" name="차트 25"/>
              <p:cNvGraphicFramePr/>
              <p:nvPr>
                <p:extLst>
                  <p:ext uri="{D42A27DB-BD31-4B8C-83A1-F6EECF244321}">
                    <p14:modId xmlns:p14="http://schemas.microsoft.com/office/powerpoint/2010/main" val="137021648"/>
                  </p:ext>
                </p:extLst>
              </p:nvPr>
            </p:nvGraphicFramePr>
            <p:xfrm>
              <a:off x="2188142" y="1549066"/>
              <a:ext cx="6625805" cy="3006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6432700" y="3709565"/>
                <a:ext cx="4413701" cy="553998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대상자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: 2029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세대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60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명</a:t>
                </a:r>
                <a:endPara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조사일자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: 2012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년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5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월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1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일</a:t>
                </a:r>
                <a:r>
                  <a:rPr lang="en-US" altLang="ko-KR" sz="1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~18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일</a:t>
                </a:r>
                <a:endPara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자체조사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, 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단위</a:t>
                </a:r>
                <a:r>
                  <a:rPr lang="en-US" altLang="ko-KR" sz="1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%</a:t>
                </a:r>
              </a:p>
            </p:txBody>
          </p:sp>
        </p:grpSp>
        <p:sp>
          <p:nvSpPr>
            <p:cNvPr id="29" name="TextBox 42"/>
            <p:cNvSpPr txBox="1"/>
            <p:nvPr/>
          </p:nvSpPr>
          <p:spPr>
            <a:xfrm>
              <a:off x="1149858" y="2283212"/>
              <a:ext cx="6811851" cy="307777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Q. </a:t>
              </a:r>
              <a:r>
                <a:rPr lang="ko-KR" altLang="en-US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국민연금제도가 무엇인지 알고 계십니까</a:t>
              </a:r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?</a:t>
              </a:r>
            </a:p>
          </p:txBody>
        </p:sp>
      </p:grpSp>
      <p:pic>
        <p:nvPicPr>
          <p:cNvPr id="30" name="그림 29" descr="동그라미최고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378" y="3330629"/>
            <a:ext cx="2105980" cy="20761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19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8127" y="2297165"/>
            <a:ext cx="30872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대에게서 발견된 문제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07906" y="1559171"/>
            <a:ext cx="4753596" cy="3553686"/>
            <a:chOff x="3807906" y="1559171"/>
            <a:chExt cx="4753596" cy="3553686"/>
          </a:xfrm>
        </p:grpSpPr>
        <p:sp>
          <p:nvSpPr>
            <p:cNvPr id="22" name="TextBox 21"/>
            <p:cNvSpPr txBox="1"/>
            <p:nvPr/>
          </p:nvSpPr>
          <p:spPr>
            <a:xfrm>
              <a:off x="4147801" y="4712747"/>
              <a:ext cx="4413701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대상자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2029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세대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60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명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자체조사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단위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 %</a:t>
              </a:r>
            </a:p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조사일자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2012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월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~18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endParaRPr lang="en-US" altLang="ko-KR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3807906" y="1559171"/>
              <a:ext cx="4752527" cy="3153576"/>
              <a:chOff x="3814446" y="1648139"/>
              <a:chExt cx="4752527" cy="3153576"/>
            </a:xfrm>
          </p:grpSpPr>
          <p:graphicFrame>
            <p:nvGraphicFramePr>
              <p:cNvPr id="14" name="차트 13"/>
              <p:cNvGraphicFramePr/>
              <p:nvPr>
                <p:extLst>
                  <p:ext uri="{D42A27DB-BD31-4B8C-83A1-F6EECF244321}">
                    <p14:modId xmlns:p14="http://schemas.microsoft.com/office/powerpoint/2010/main" val="1476070824"/>
                  </p:ext>
                </p:extLst>
              </p:nvPr>
            </p:nvGraphicFramePr>
            <p:xfrm>
              <a:off x="3893040" y="1976443"/>
              <a:ext cx="4289796" cy="28252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8" name="TextBox 42"/>
              <p:cNvSpPr txBox="1"/>
              <p:nvPr/>
            </p:nvSpPr>
            <p:spPr>
              <a:xfrm>
                <a:off x="3814446" y="1648139"/>
                <a:ext cx="4752527" cy="307777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 spc="-150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-윤고딕320" pitchFamily="18" charset="-127"/>
                    <a:ea typeface="-윤고딕320" pitchFamily="18" charset="-127"/>
                  </a:rPr>
                  <a:t>Q. </a:t>
                </a:r>
                <a:r>
                  <a:rPr lang="ko-KR" altLang="en-US" sz="1400" spc="-150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-윤고딕320" pitchFamily="18" charset="-127"/>
                    <a:ea typeface="-윤고딕320" pitchFamily="18" charset="-127"/>
                  </a:rPr>
                  <a:t>노후 대비 방법으로 어떤 것이 가장 효과적이라고 생각하십니까</a:t>
                </a:r>
                <a:r>
                  <a:rPr lang="en-US" altLang="ko-KR" sz="1400" spc="-150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-윤고딕320" pitchFamily="18" charset="-127"/>
                    <a:ea typeface="-윤고딕320" pitchFamily="18" charset="-127"/>
                  </a:rPr>
                  <a:t>?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717666" y="5204618"/>
            <a:ext cx="7333164" cy="40011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대는 국민연금제도가 가장 효과적인 노후대책이라고 생각하지 않습니다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.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33" name="그림 32" descr="동그라미최고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2610" y="2276872"/>
            <a:ext cx="2105980" cy="20761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3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461" y="1606871"/>
            <a:ext cx="30872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대에게 이유를 들어보았습니다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54847" y="3396327"/>
            <a:ext cx="8266667" cy="1411171"/>
            <a:chOff x="503912" y="3576569"/>
            <a:chExt cx="8266667" cy="141117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904" y="3576569"/>
              <a:ext cx="998675" cy="141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03912" y="3774321"/>
              <a:ext cx="7201087" cy="1015663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지금 아무리 연금을 들어봐야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물가가 항상 달라지는 거잖아요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. 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지금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500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원짜리 연금을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50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들어놓아서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50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후에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2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만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천원 밖에 안 되는데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. 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그런데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50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후에는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2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만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천원이 지금만큼 크지 않을 거에요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. 50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후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2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만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천원이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2012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년으로 따지면 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천원 밖에 안될지도 모른다는 거죠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. 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그런데 국민연금만으로 노후대비가 가능할까요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? 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물가에 따라 연금 액을 올려주지는 않을 거 아니에요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.</a:t>
              </a:r>
              <a:endParaRPr lang="en-US" altLang="ko-KR" sz="1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  <a:p>
              <a:pPr algn="just"/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한양대학교 경영학과 </a:t>
              </a:r>
              <a:r>
                <a:rPr lang="en-US" altLang="ko-KR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학년 최</a:t>
              </a:r>
              <a:r>
                <a:rPr lang="en-US" altLang="ko-KR" sz="12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00</a:t>
              </a:r>
              <a:endParaRPr lang="ko-KR" altLang="en-US" sz="1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54847" y="2160869"/>
            <a:ext cx="10737942" cy="1397869"/>
            <a:chOff x="480007" y="1975597"/>
            <a:chExt cx="10737942" cy="1397869"/>
          </a:xfrm>
        </p:grpSpPr>
        <p:grpSp>
          <p:nvGrpSpPr>
            <p:cNvPr id="2" name="그룹 1"/>
            <p:cNvGrpSpPr/>
            <p:nvPr/>
          </p:nvGrpSpPr>
          <p:grpSpPr>
            <a:xfrm>
              <a:off x="480007" y="2160266"/>
              <a:ext cx="8348957" cy="1213200"/>
              <a:chOff x="480007" y="2160266"/>
              <a:chExt cx="8348957" cy="12132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627877" y="2351367"/>
                <a:ext cx="7201087" cy="830997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세계적으로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고령화 추세잖아요</a:t>
                </a: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. 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특히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우리 나라는 그 속도가 엄청 빠른 걸로 알고 있어요</a:t>
                </a: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. 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그런데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그렇게 계속 노인인구가 늘어나면</a:t>
                </a:r>
                <a:r>
                  <a:rPr lang="en-US" altLang="ko-KR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,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나중에는 연금을 받는 인구도 급격히 늘어날 거란 말이에요</a:t>
                </a:r>
                <a:r>
                  <a:rPr lang="en-US" altLang="ko-KR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?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그럼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국민연금관리공단에서 관리하는 연금이 언젠가 바닥이 나지 않을까요</a:t>
                </a:r>
                <a:r>
                  <a:rPr lang="en-US" altLang="ko-KR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? 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차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라리 </a:t>
                </a:r>
                <a:r>
                  <a:rPr lang="ko-KR" altLang="en-US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장기 적금을 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들겠어요</a:t>
                </a: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.                                                                                 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서울여자대학교 언론홍보학과 </a:t>
                </a: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3</a:t>
                </a:r>
                <a:r>
                  <a:rPr lang="ko-KR" altLang="en-US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학년 김</a:t>
                </a: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00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07" y="2160266"/>
                <a:ext cx="1130366" cy="121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6804248" y="1975597"/>
              <a:ext cx="4413701" cy="369332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대상자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2029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세대 </a:t>
              </a:r>
              <a:r>
                <a:rPr lang="en-US" altLang="ko-KR" sz="9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2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명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자체 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FGI</a:t>
              </a:r>
            </a:p>
            <a:p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조사일자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2012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월 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r>
                <a:rPr lang="en-US" altLang="ko-KR" sz="9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~18</a:t>
              </a:r>
              <a:r>
                <a:rPr lang="ko-KR" altLang="en-US" sz="9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endParaRPr lang="en-US" altLang="ko-KR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42278" y="4655655"/>
            <a:ext cx="7333164" cy="1142739"/>
            <a:chOff x="717666" y="4766056"/>
            <a:chExt cx="7333164" cy="1142739"/>
          </a:xfrm>
        </p:grpSpPr>
        <p:sp>
          <p:nvSpPr>
            <p:cNvPr id="27" name="TextBox 26"/>
            <p:cNvSpPr txBox="1"/>
            <p:nvPr/>
          </p:nvSpPr>
          <p:spPr>
            <a:xfrm>
              <a:off x="717666" y="5204618"/>
              <a:ext cx="7333164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20</a:t>
              </a:r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대는 국민연금제도에 대해               를 가지고 있기 때문이었습니다</a:t>
              </a:r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. </a:t>
              </a:r>
              <a:endParaRPr lang="en-US" altLang="ko-KR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1116958">
              <a:off x="3637615" y="4766056"/>
              <a:ext cx="1276948" cy="1142739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6600" b="1" spc="-1000" dirty="0" smtClean="0">
                  <a:solidFill>
                    <a:schemeClr val="accent5">
                      <a:lumMod val="75000"/>
                    </a:schemeClr>
                  </a:solidFill>
                  <a:latin typeface="나눔손글씨 붓" pitchFamily="66" charset="-127"/>
                  <a:ea typeface="나눔손글씨 붓" pitchFamily="66" charset="-127"/>
                </a:rPr>
                <a:t>오해</a:t>
              </a:r>
              <a:endParaRPr lang="ko-KR" altLang="en-US" sz="6600" b="1" spc="-1000" dirty="0">
                <a:solidFill>
                  <a:schemeClr val="accent5">
                    <a:lumMod val="75000"/>
                  </a:schemeClr>
                </a:solidFill>
                <a:latin typeface="나눔손글씨 붓" pitchFamily="66" charset="-127"/>
                <a:ea typeface="나눔손글씨 붓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543" y="1645294"/>
            <a:ext cx="3168352" cy="64633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 다수가 공통적으로 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오해하고 있는 국민연금의 특징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57492"/>
              </p:ext>
            </p:extLst>
          </p:nvPr>
        </p:nvGraphicFramePr>
        <p:xfrm>
          <a:off x="4091127" y="2274352"/>
          <a:ext cx="496855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물가에 관계 없이 연금은 항상 똑같이 지급되는 것 아닌가요</a:t>
                      </a:r>
                      <a:r>
                        <a:rPr lang="en-US" altLang="ko-KR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?</a:t>
                      </a:r>
                      <a:endParaRPr lang="ko-KR" altLang="en-US" sz="14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정말로 돌려받을 수 있는 건가요</a:t>
                      </a:r>
                      <a:r>
                        <a:rPr lang="en-US" altLang="ko-KR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? </a:t>
                      </a:r>
                      <a:endParaRPr lang="ko-KR" altLang="en-US" sz="14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국민연금관리공단 주식투자 때문에 망할 것 같아요</a:t>
                      </a:r>
                      <a:r>
                        <a:rPr lang="en-US" altLang="ko-KR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국민연금제도는 </a:t>
                      </a:r>
                      <a:r>
                        <a:rPr lang="en-US" altLang="ko-KR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40</a:t>
                      </a:r>
                      <a:r>
                        <a:rPr lang="ko-KR" altLang="en-US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대 이상 어른들만 가입하는 것 아닌가요</a:t>
                      </a:r>
                      <a:r>
                        <a:rPr lang="en-US" altLang="ko-KR" sz="1400" dirty="0" smtClean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?</a:t>
                      </a:r>
                      <a:endParaRPr lang="ko-KR" altLang="en-US" sz="140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260437" y="2923130"/>
            <a:ext cx="8911272" cy="2097584"/>
            <a:chOff x="260437" y="2923130"/>
            <a:chExt cx="8911272" cy="209758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8352">
              <a:off x="260437" y="2923130"/>
              <a:ext cx="3765933" cy="2097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964859" y="3787480"/>
              <a:ext cx="2206850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대상자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2029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세대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60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명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자체조사</a:t>
              </a:r>
              <a:endParaRPr lang="en-US" altLang="ko-KR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조사일자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2012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월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~18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endParaRPr lang="en-US" altLang="ko-KR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2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543" y="1645294"/>
            <a:ext cx="3168352" cy="64633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지금까지 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대들이 접했던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국민연금공단의 홍보 커뮤니케이션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2985044"/>
            <a:ext cx="3024336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 smtClean="0">
                <a:solidFill>
                  <a:srgbClr val="0070C0"/>
                </a:solidFill>
                <a:latin typeface="바른바탕1 L" pitchFamily="2" charset="-127"/>
                <a:ea typeface="바른바탕1 L" pitchFamily="2" charset="-127"/>
              </a:rPr>
              <a:t>퀴즈 풀기</a:t>
            </a:r>
            <a:endParaRPr lang="en-US" altLang="ko-KR" sz="2800" spc="-150" dirty="0" smtClean="0">
              <a:solidFill>
                <a:srgbClr val="0070C0"/>
              </a:solidFill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3616404"/>
            <a:ext cx="3024336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solidFill>
                  <a:srgbClr val="0070C0"/>
                </a:solidFill>
                <a:latin typeface="바른바탕1 L" pitchFamily="2" charset="-127"/>
                <a:ea typeface="바른바탕1 L" pitchFamily="2" charset="-127"/>
              </a:rPr>
              <a:t>4</a:t>
            </a:r>
            <a:r>
              <a:rPr lang="ko-KR" altLang="en-US" sz="2800" spc="-150" dirty="0" smtClean="0">
                <a:solidFill>
                  <a:srgbClr val="0070C0"/>
                </a:solidFill>
                <a:latin typeface="바른바탕1 L" pitchFamily="2" charset="-127"/>
                <a:ea typeface="바른바탕1 L" pitchFamily="2" charset="-127"/>
              </a:rPr>
              <a:t>행시 짓기</a:t>
            </a:r>
            <a:endParaRPr lang="en-US" altLang="ko-KR" sz="2800" spc="-150" dirty="0" smtClean="0">
              <a:solidFill>
                <a:srgbClr val="0070C0"/>
              </a:solidFill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0678" y="5025600"/>
            <a:ext cx="6763322" cy="707886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150" dirty="0" smtClean="0">
                <a:latin typeface="-윤고딕320" pitchFamily="18" charset="-127"/>
                <a:ea typeface="-윤고딕320" pitchFamily="18" charset="-127"/>
              </a:rPr>
              <a:t>오해를 푸는 것은 물론 어렵고 더 나아가</a:t>
            </a:r>
            <a:endParaRPr lang="en-US" altLang="ko-KR" sz="2000" spc="-150" dirty="0" smtClean="0">
              <a:latin typeface="-윤고딕320" pitchFamily="18" charset="-127"/>
              <a:ea typeface="-윤고딕320" pitchFamily="18" charset="-127"/>
            </a:endParaRPr>
          </a:p>
          <a:p>
            <a:pPr algn="r"/>
            <a:r>
              <a:rPr lang="ko-KR" altLang="en-US" sz="2000" spc="-150" dirty="0" smtClean="0">
                <a:latin typeface="-윤고딕320" pitchFamily="18" charset="-127"/>
                <a:ea typeface="-윤고딕320" pitchFamily="18" charset="-127"/>
              </a:rPr>
              <a:t>국민연금에 대한 제대로 된 정보를 알리기도 </a:t>
            </a:r>
            <a:r>
              <a:rPr lang="ko-KR" altLang="en-US" sz="2000" spc="-150" dirty="0" smtClean="0">
                <a:solidFill>
                  <a:srgbClr val="0070C0"/>
                </a:solidFill>
                <a:latin typeface="-윤고딕320" pitchFamily="18" charset="-127"/>
                <a:ea typeface="-윤고딕320" pitchFamily="18" charset="-127"/>
              </a:rPr>
              <a:t>어렵다</a:t>
            </a:r>
            <a:r>
              <a:rPr lang="en-US" altLang="ko-KR" sz="2000" spc="-150" dirty="0" smtClean="0">
                <a:solidFill>
                  <a:srgbClr val="0070C0"/>
                </a:solidFill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31640" y="2636912"/>
            <a:ext cx="6763322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 smtClean="0">
                <a:solidFill>
                  <a:schemeClr val="bg1"/>
                </a:solidFill>
                <a:latin typeface="바른바탕1 L" pitchFamily="2" charset="-127"/>
                <a:ea typeface="바른바탕1 L" pitchFamily="2" charset="-127"/>
              </a:rPr>
              <a:t>아무도 찾아오지 않는 온라인 공간에서</a:t>
            </a:r>
            <a:endParaRPr lang="en-US" altLang="ko-KR" sz="2800" spc="-150" dirty="0" smtClean="0">
              <a:solidFill>
                <a:schemeClr val="bg1"/>
              </a:solidFill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5138" y="3312532"/>
            <a:ext cx="6763322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150" dirty="0" smtClean="0">
                <a:solidFill>
                  <a:schemeClr val="bg1"/>
                </a:solidFill>
                <a:latin typeface="바른바탕1 L" pitchFamily="2" charset="-127"/>
                <a:ea typeface="바른바탕1 L" pitchFamily="2" charset="-127"/>
              </a:rPr>
              <a:t>대학교 축제 한 복판에서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바른바탕1 L" pitchFamily="2" charset="-127"/>
                <a:ea typeface="바른바탕1 L" pitchFamily="2" charset="-127"/>
              </a:rPr>
              <a:t>[</a:t>
            </a:r>
            <a:r>
              <a:rPr lang="ko-KR" altLang="en-US" sz="2800" spc="-150" dirty="0" smtClean="0">
                <a:solidFill>
                  <a:schemeClr val="bg1"/>
                </a:solidFill>
                <a:latin typeface="바른바탕1 L" pitchFamily="2" charset="-127"/>
                <a:ea typeface="바른바탕1 L" pitchFamily="2" charset="-127"/>
              </a:rPr>
              <a:t>국민연금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바른바탕1 L" pitchFamily="2" charset="-127"/>
                <a:ea typeface="바른바탕1 L" pitchFamily="2" charset="-127"/>
              </a:rPr>
              <a:t>]</a:t>
            </a:r>
            <a:r>
              <a:rPr lang="ko-KR" altLang="en-US" sz="2800" spc="-150" dirty="0" smtClean="0">
                <a:solidFill>
                  <a:schemeClr val="bg1"/>
                </a:solidFill>
                <a:latin typeface="바른바탕1 L" pitchFamily="2" charset="-127"/>
                <a:ea typeface="바른바탕1 L" pitchFamily="2" charset="-127"/>
              </a:rPr>
              <a:t>으로 </a:t>
            </a:r>
            <a:endParaRPr lang="en-US" altLang="ko-KR" sz="2800" spc="-150" dirty="0" smtClean="0">
              <a:solidFill>
                <a:schemeClr val="bg1"/>
              </a:solidFill>
              <a:latin typeface="바른바탕1 L" pitchFamily="2" charset="-127"/>
              <a:ea typeface="바른바탕1 L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8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  <p:bldP spid="14" grpId="0"/>
      <p:bldP spid="15" grpId="0"/>
      <p:bldP spid="21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3.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전략도출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98890" y="1697663"/>
            <a:ext cx="7025176" cy="794539"/>
            <a:chOff x="1131012" y="1816117"/>
            <a:chExt cx="7025176" cy="794539"/>
          </a:xfrm>
        </p:grpSpPr>
        <p:sp>
          <p:nvSpPr>
            <p:cNvPr id="15" name="TextBox 14"/>
            <p:cNvSpPr txBox="1"/>
            <p:nvPr/>
          </p:nvSpPr>
          <p:spPr>
            <a:xfrm>
              <a:off x="5247750" y="2210546"/>
              <a:ext cx="2908438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-윤고딕320" pitchFamily="18" charset="-127"/>
                  <a:ea typeface="-윤고딕320" pitchFamily="18" charset="-127"/>
                </a:rPr>
                <a:t>보다 재미있게 풀어주자</a:t>
              </a:r>
              <a:endParaRPr lang="ko-KR" altLang="en-US" sz="2400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31012" y="2170060"/>
              <a:ext cx="4205306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smtClean="0">
                  <a:latin typeface="-윤고딕320" pitchFamily="18" charset="-127"/>
                  <a:ea typeface="-윤고딕320" pitchFamily="18" charset="-127"/>
                </a:rPr>
                <a:t>국민연금제도에 대한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0865261">
              <a:off x="3279286" y="1816117"/>
              <a:ext cx="2588837" cy="707886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4000" u="sng" dirty="0" smtClean="0">
                  <a:solidFill>
                    <a:srgbClr val="0070C0"/>
                  </a:solidFill>
                  <a:latin typeface="나눔손글씨 펜" pitchFamily="66" charset="-127"/>
                  <a:ea typeface="나눔손글씨 펜" pitchFamily="66" charset="-127"/>
                </a:rPr>
                <a:t>20</a:t>
              </a:r>
              <a:r>
                <a:rPr lang="ko-KR" altLang="en-US" sz="4000" u="sng" dirty="0" smtClean="0">
                  <a:solidFill>
                    <a:srgbClr val="0070C0"/>
                  </a:solidFill>
                  <a:latin typeface="나눔손글씨 펜" pitchFamily="66" charset="-127"/>
                  <a:ea typeface="나눔손글씨 펜" pitchFamily="66" charset="-127"/>
                </a:rPr>
                <a:t>대의 오해를</a:t>
              </a:r>
              <a:endParaRPr lang="ko-KR" altLang="en-US" sz="4000" u="sng" dirty="0">
                <a:solidFill>
                  <a:srgbClr val="0070C0"/>
                </a:solidFill>
                <a:latin typeface="나눔손글씨 펜" pitchFamily="66" charset="-127"/>
                <a:ea typeface="나눔손글씨 펜" pitchFamily="66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632448" y="2535598"/>
            <a:ext cx="4032449" cy="831432"/>
            <a:chOff x="5164831" y="3622872"/>
            <a:chExt cx="3285698" cy="831432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5164831" y="3683992"/>
              <a:ext cx="0" cy="7703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64831" y="3622872"/>
              <a:ext cx="3285698" cy="830997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ko-KR" altLang="en-US" sz="1200" dirty="0" smtClean="0">
                  <a:latin typeface="-윤고딕320" pitchFamily="18" charset="-127"/>
                  <a:ea typeface="-윤고딕320" pitchFamily="18" charset="-127"/>
                </a:rPr>
                <a:t>물가가 오르면 연금 액도 오릅니다</a:t>
              </a:r>
              <a:r>
                <a:rPr lang="en-US" altLang="ko-KR" sz="1200" dirty="0" smtClean="0">
                  <a:latin typeface="-윤고딕320" pitchFamily="18" charset="-127"/>
                  <a:ea typeface="-윤고딕320" pitchFamily="18" charset="-127"/>
                </a:rPr>
                <a:t>.</a:t>
              </a:r>
            </a:p>
            <a:p>
              <a:pPr marL="342900" indent="-342900">
                <a:buAutoNum type="arabicPeriod"/>
              </a:pPr>
              <a:r>
                <a:rPr lang="ko-KR" altLang="en-US" sz="1200" dirty="0" smtClean="0">
                  <a:latin typeface="-윤고딕320" pitchFamily="18" charset="-127"/>
                  <a:ea typeface="-윤고딕320" pitchFamily="18" charset="-127"/>
                </a:rPr>
                <a:t>국가가 망하지 않는 한 반드시 돌려받습니다</a:t>
              </a:r>
              <a:r>
                <a:rPr lang="en-US" altLang="ko-KR" sz="1200" dirty="0" smtClean="0">
                  <a:latin typeface="-윤고딕320" pitchFamily="18" charset="-127"/>
                  <a:ea typeface="-윤고딕320" pitchFamily="18" charset="-127"/>
                </a:rPr>
                <a:t>.</a:t>
              </a:r>
            </a:p>
            <a:p>
              <a:pPr marL="342900" indent="-342900">
                <a:buAutoNum type="arabicPeriod"/>
              </a:pPr>
              <a:r>
                <a:rPr lang="ko-KR" altLang="en-US" sz="1200" dirty="0" smtClean="0">
                  <a:latin typeface="-윤고딕320" pitchFamily="18" charset="-127"/>
                  <a:ea typeface="-윤고딕320" pitchFamily="18" charset="-127"/>
                </a:rPr>
                <a:t>실제 선진국도 </a:t>
              </a:r>
              <a:r>
                <a:rPr lang="en-US" altLang="ko-KR" sz="1200" dirty="0" smtClean="0">
                  <a:latin typeface="-윤고딕320" pitchFamily="18" charset="-127"/>
                  <a:ea typeface="-윤고딕320" pitchFamily="18" charset="-127"/>
                </a:rPr>
                <a:t>40-60% </a:t>
              </a:r>
              <a:r>
                <a:rPr lang="ko-KR" altLang="en-US" sz="1200" dirty="0" smtClean="0">
                  <a:latin typeface="-윤고딕320" pitchFamily="18" charset="-127"/>
                  <a:ea typeface="-윤고딕320" pitchFamily="18" charset="-127"/>
                </a:rPr>
                <a:t>가량 주식투자를 합니다</a:t>
              </a:r>
              <a:r>
                <a:rPr lang="en-US" altLang="ko-KR" sz="1200" dirty="0" smtClean="0">
                  <a:latin typeface="-윤고딕320" pitchFamily="18" charset="-127"/>
                  <a:ea typeface="-윤고딕320" pitchFamily="18" charset="-127"/>
                </a:rPr>
                <a:t>.</a:t>
              </a:r>
            </a:p>
            <a:p>
              <a:pPr marL="342900" indent="-342900">
                <a:buAutoNum type="arabicPeriod"/>
              </a:pPr>
              <a:r>
                <a:rPr lang="en-US" altLang="ko-KR" sz="1200" dirty="0" smtClean="0">
                  <a:latin typeface="-윤고딕320" pitchFamily="18" charset="-127"/>
                  <a:ea typeface="-윤고딕320" pitchFamily="18" charset="-127"/>
                </a:rPr>
                <a:t>20</a:t>
              </a:r>
              <a:r>
                <a:rPr lang="ko-KR" altLang="en-US" sz="1200" dirty="0" smtClean="0">
                  <a:latin typeface="-윤고딕320" pitchFamily="18" charset="-127"/>
                  <a:ea typeface="-윤고딕320" pitchFamily="18" charset="-127"/>
                </a:rPr>
                <a:t>대도 국민연금에 가입할 수 있습니다</a:t>
              </a:r>
              <a:r>
                <a:rPr lang="en-US" altLang="ko-KR" sz="1200" dirty="0" smtClean="0">
                  <a:latin typeface="-윤고딕320" pitchFamily="18" charset="-127"/>
                  <a:ea typeface="-윤고딕320" pitchFamily="18" charset="-127"/>
                </a:rPr>
                <a:t>.</a:t>
              </a:r>
            </a:p>
          </p:txBody>
        </p:sp>
      </p:grpSp>
      <p:sp>
        <p:nvSpPr>
          <p:cNvPr id="3" name="아래쪽 화살표 2"/>
          <p:cNvSpPr/>
          <p:nvPr/>
        </p:nvSpPr>
        <p:spPr>
          <a:xfrm>
            <a:off x="3632448" y="3645024"/>
            <a:ext cx="1155576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626366" y="4688269"/>
            <a:ext cx="3513612" cy="769441"/>
            <a:chOff x="5580112" y="4597716"/>
            <a:chExt cx="3513612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5580112" y="4659272"/>
              <a:ext cx="3513612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명조320" pitchFamily="18" charset="-127"/>
                  <a:ea typeface="-윤명조320" pitchFamily="18" charset="-127"/>
                </a:rPr>
                <a:t>우리      되었어요</a:t>
              </a:r>
              <a:endParaRPr lang="en-US" altLang="ko-KR" sz="3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명조320" pitchFamily="18" charset="-127"/>
                <a:ea typeface="-윤명조320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1116958">
              <a:off x="6345636" y="4597716"/>
              <a:ext cx="1043688" cy="76944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4400" b="1" spc="-1500" dirty="0" smtClean="0">
                  <a:solidFill>
                    <a:schemeClr val="accent6">
                      <a:lumMod val="50000"/>
                    </a:schemeClr>
                  </a:solidFill>
                  <a:latin typeface="바탕" pitchFamily="18" charset="-127"/>
                  <a:ea typeface="바탕" pitchFamily="18" charset="-127"/>
                </a:rPr>
                <a:t>절친</a:t>
              </a:r>
              <a:endParaRPr lang="ko-KR" altLang="en-US" sz="4400" b="1" spc="-1500" dirty="0">
                <a:solidFill>
                  <a:schemeClr val="accent6">
                    <a:lumMod val="50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33263" y="4418921"/>
            <a:ext cx="4402280" cy="40011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대와 국민연금제도의 친구되기 프로젝트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-윤고딕320" pitchFamily="18" charset="-127"/>
              <a:ea typeface="-윤고딕32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3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92" y="1193321"/>
            <a:ext cx="217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4.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오프라인 프로그램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821932" y="1268760"/>
            <a:ext cx="4322068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8859" y="1773049"/>
            <a:ext cx="614271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기  간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2502" y="2052642"/>
            <a:ext cx="3534942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차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(30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명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): 2012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년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14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일 부터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16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일까지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6394" y="2802414"/>
            <a:ext cx="90922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지원 자격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06417" y="3090168"/>
            <a:ext cx="323357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노후에 관심 있는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 이상 남녀  선착순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3411" y="3666510"/>
            <a:ext cx="90922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참가 신청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74138" y="3945731"/>
            <a:ext cx="3682418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2012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년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일부터 온라인으로 선착순 마감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관리공단 홈페이지  및 배너 클릭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09219" y="4733930"/>
            <a:ext cx="90922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문의 전화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57131" y="4988857"/>
            <a:ext cx="2573140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관리공단 홍보실 직원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02) 000- 0000  /  000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팀장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09219" y="2324679"/>
            <a:ext cx="3584636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차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(30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명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): 2012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년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일 부터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일까지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0" y="1559975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8915" y="1649939"/>
            <a:ext cx="2079415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함께하는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일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국민연금            </a:t>
            </a:r>
            <a:r>
              <a:rPr lang="ko-KR" altLang="en-US" sz="1600" spc="-150" dirty="0" smtClean="0">
                <a:solidFill>
                  <a:srgbClr val="3FCDFF"/>
                </a:solidFill>
                <a:latin typeface="바른바탕2 M" pitchFamily="2" charset="-127"/>
                <a:ea typeface="바른바탕2 M" pitchFamily="2" charset="-127"/>
              </a:rPr>
              <a:t>   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CAMP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9099" y="17618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69099" y="279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9099" y="36537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89778" y="4703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2" grpId="0" animBg="1"/>
      <p:bldP spid="54" grpId="0"/>
      <p:bldP spid="55" grpId="0"/>
      <p:bldP spid="57" grpId="0"/>
      <p:bldP spid="58" grpId="0"/>
      <p:bldP spid="60" grpId="0"/>
      <p:bldP spid="61" grpId="0"/>
      <p:bldP spid="63" grpId="0"/>
      <p:bldP spid="64" grpId="0"/>
      <p:bldP spid="65" grpId="0"/>
      <p:bldP spid="66" grpId="0" animBg="1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339" y="1061890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95696" y="1151854"/>
            <a:ext cx="2207657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함께하는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일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프로그램       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주먹이 운다</a:t>
            </a:r>
            <a:endParaRPr lang="en-US" altLang="ko-KR" sz="1600" spc="-150" dirty="0" smtClean="0">
              <a:solidFill>
                <a:srgbClr val="FFFF0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6016" y="1268760"/>
            <a:ext cx="4421444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0765" y="1736629"/>
            <a:ext cx="4035079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1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단계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.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국민연금에 대한 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대의 자유로운 생각 듣기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2733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611560"/>
            <a:ext cx="12077293" cy="80572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28184" y="2450166"/>
            <a:ext cx="2755883" cy="3046988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링 위에 올라와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그 동안 스승과 제자 사이에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못 다한 이야기를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속 터놓고 할 수 있는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KBS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예능 프로그램을 패러디 하여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제도에 대한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대들의 실질적인 이야기를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들을 수 있는 기회를 마련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국민연금공단 전문가를 초청하여</a:t>
            </a:r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오해를 그 자리에서 풀도록 한다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50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1" grpId="0" animBg="1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 dirty="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339" y="1061890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50811" y="1151854"/>
            <a:ext cx="2117887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함께하는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일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프로그램      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퍼즐 맞추기</a:t>
            </a:r>
            <a:endParaRPr lang="en-US" altLang="ko-KR" sz="1600" spc="-150" dirty="0" smtClean="0">
              <a:solidFill>
                <a:srgbClr val="FFFF0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6016" y="1268760"/>
            <a:ext cx="4421444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0423" y="1736629"/>
            <a:ext cx="397576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2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단계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.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국민연금에 대한 오해를 바로잡는 퍼즐게임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2733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2473" y="2276872"/>
            <a:ext cx="3528530" cy="329320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퍼즐 맞추기는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CAMP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에서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5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명씩 구성한 팀에게 제공하는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첫 번째 수행 미션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퍼즐의 위에는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대가 가장 많이 오해하고 있는 지식을 적고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그 퍼즐의 짝에는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O , X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를  적는다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제대로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O, X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를 끼워 맞춰야만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대형 퍼즐이 완성된다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국민연금제도에 대한 오해를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직접 바로잡는 시간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8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1" grpId="0" animBg="1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 dirty="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339" y="1061890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28369" y="1151854"/>
            <a:ext cx="2073003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함께하는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일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프로그램      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스피드퀴즈</a:t>
            </a:r>
            <a:endParaRPr lang="en-US" altLang="ko-KR" sz="1600" spc="-150" dirty="0" smtClean="0">
              <a:solidFill>
                <a:srgbClr val="FFFF0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6016" y="1268760"/>
            <a:ext cx="4421444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1098" y="1778263"/>
            <a:ext cx="4145687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3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단계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.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국민연금에 대한 오해를 바로잡는 스피드퀴즈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4254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2791" y="2539929"/>
            <a:ext cx="4047903" cy="255454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팀 별로 가장 오해할 만한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국민연금제도에 대한 지식에 대한 퀴즈를</a:t>
            </a:r>
            <a:r>
              <a:rPr lang="en-US" altLang="ko-KR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만든다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이 때 주의할 점은 다른 팀에게 직접 퀴즈를 내야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하므로 가장 어렵고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,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가장 오해할 만한 것을 만든다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각각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5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명으로 구성된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6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팀은 그렇게 서로에게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한 번씩 스피드 퀴즈를 낸다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다른 팀이 낸 문제를 가장 많이 맞추고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다른 팀에게 가장 어렵게 문제를 낸 팀이 승리한다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0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1" grpId="0" animBg="1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907581" y="2201884"/>
            <a:ext cx="4717849" cy="2511205"/>
            <a:chOff x="4907581" y="2201884"/>
            <a:chExt cx="4717849" cy="251120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581" y="2201884"/>
              <a:ext cx="4275614" cy="21507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250692" y="4343757"/>
              <a:ext cx="4374738" cy="369332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20</a:t>
              </a:r>
              <a:r>
                <a:rPr lang="ko-KR" altLang="en-US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대와 국민연금제도의 친구되기 프로젝트</a:t>
              </a:r>
              <a:endPara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580112" y="4597716"/>
            <a:ext cx="3513612" cy="769441"/>
            <a:chOff x="5580112" y="4597716"/>
            <a:chExt cx="3513612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580112" y="4659272"/>
              <a:ext cx="3513612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명조320" pitchFamily="18" charset="-127"/>
                  <a:ea typeface="-윤명조320" pitchFamily="18" charset="-127"/>
                </a:rPr>
                <a:t>우리      되었어요</a:t>
              </a:r>
              <a:endParaRPr lang="en-US" altLang="ko-KR" sz="3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명조320" pitchFamily="18" charset="-127"/>
                <a:ea typeface="-윤명조320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1116958">
              <a:off x="6345636" y="4597716"/>
              <a:ext cx="1043688" cy="76944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4400" b="1" spc="-1500" dirty="0" smtClean="0">
                  <a:solidFill>
                    <a:schemeClr val="accent6">
                      <a:lumMod val="50000"/>
                    </a:schemeClr>
                  </a:solidFill>
                  <a:latin typeface="바탕" pitchFamily="18" charset="-127"/>
                  <a:ea typeface="바탕" pitchFamily="18" charset="-127"/>
                </a:rPr>
                <a:t>절친</a:t>
              </a:r>
              <a:endParaRPr lang="ko-KR" altLang="en-US" sz="4400" b="1" spc="-1500" dirty="0">
                <a:solidFill>
                  <a:schemeClr val="accent6">
                    <a:lumMod val="50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4792" y="1196752"/>
            <a:ext cx="4392487" cy="60016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제 </a:t>
            </a:r>
            <a:r>
              <a:rPr lang="en-US" altLang="ko-KR" sz="1100" dirty="0" smtClean="0">
                <a:latin typeface="-윤고딕320" pitchFamily="18" charset="-127"/>
                <a:ea typeface="-윤고딕320" pitchFamily="18" charset="-127"/>
              </a:rPr>
              <a:t>7</a:t>
            </a:r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회 국민연금 대학생 광고 공모전</a:t>
            </a:r>
            <a:endParaRPr lang="en-US" altLang="ko-KR" sz="1100" dirty="0" smtClean="0"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100" b="1" dirty="0" smtClean="0">
                <a:latin typeface="-윤고딕320" pitchFamily="18" charset="-127"/>
                <a:ea typeface="-윤고딕320" pitchFamily="18" charset="-127"/>
              </a:rPr>
              <a:t>국민연금제도의 긍정적 이미지 제고</a:t>
            </a:r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를 위한 </a:t>
            </a:r>
            <a:r>
              <a:rPr lang="en-US" altLang="ko-KR" sz="1100" dirty="0" smtClean="0">
                <a:latin typeface="-윤고딕320" pitchFamily="18" charset="-127"/>
                <a:ea typeface="-윤고딕320" pitchFamily="18" charset="-127"/>
              </a:rPr>
              <a:t>IMC </a:t>
            </a:r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기획서</a:t>
            </a:r>
          </a:p>
          <a:p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제출자</a:t>
            </a:r>
            <a:r>
              <a:rPr lang="en-US" altLang="ko-KR" sz="1100" dirty="0" smtClean="0">
                <a:latin typeface="-윤고딕320" pitchFamily="18" charset="-127"/>
                <a:ea typeface="-윤고딕320" pitchFamily="18" charset="-127"/>
              </a:rPr>
              <a:t>_ </a:t>
            </a:r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김지혜</a:t>
            </a:r>
            <a:r>
              <a:rPr lang="en-US" altLang="ko-KR" sz="1100" dirty="0" smtClean="0"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박소연</a:t>
            </a:r>
            <a:r>
              <a:rPr lang="en-US" altLang="ko-KR" sz="1100" dirty="0" smtClean="0"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100" dirty="0" smtClean="0">
                <a:latin typeface="-윤고딕320" pitchFamily="18" charset="-127"/>
                <a:ea typeface="-윤고딕320" pitchFamily="18" charset="-127"/>
              </a:rPr>
              <a:t>박하늘</a:t>
            </a:r>
            <a:endParaRPr lang="ko-KR" altLang="en-US" sz="1100" dirty="0">
              <a:latin typeface="-윤고딕320" pitchFamily="18" charset="-127"/>
              <a:ea typeface="-윤고딕32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 dirty="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339" y="1061890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50810" y="1151854"/>
            <a:ext cx="2117887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함께하는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일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프로그램      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전문가초청</a:t>
            </a:r>
            <a:endParaRPr lang="en-US" altLang="ko-KR" sz="1600" spc="-150" dirty="0" smtClean="0">
              <a:solidFill>
                <a:srgbClr val="FFFF0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6016" y="1268760"/>
            <a:ext cx="4421444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160" y="1736629"/>
            <a:ext cx="4046301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4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단계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.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노후대비 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Plan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및 국민연금에 대한 강연 듣기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2733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2829" y="2769317"/>
            <a:ext cx="4007828" cy="230832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대에게 가장 인기 있는 경제학자 공병호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공병호씨를 초청하여 노후대비가 얼마나 중요한지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,</a:t>
            </a: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대의 경제관리는 어떻게 해야 하는지에 대한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전반적인 경제학 강의를 듣는다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더불어 공병호씨에게 요청하여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국민연금제도에 대한 오해를 바로 잡을 수 있는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특강을 제공한다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0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1" grpId="0" animBg="1"/>
      <p:bldP spid="24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 dirty="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339" y="1061890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50811" y="1151854"/>
            <a:ext cx="2117887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함께하는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일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프로그램      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서약서 받기</a:t>
            </a:r>
            <a:endParaRPr lang="en-US" altLang="ko-KR" sz="1600" spc="-150" dirty="0" smtClean="0">
              <a:solidFill>
                <a:srgbClr val="FFFF0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6016" y="1268760"/>
            <a:ext cx="4421444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0765" y="1752018"/>
            <a:ext cx="163217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5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단계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.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서약서 받기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2733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5817" y="2123564"/>
            <a:ext cx="3558988" cy="329320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1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박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일 국민연금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CAMP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에</a:t>
            </a:r>
            <a:r>
              <a:rPr lang="en-US" altLang="ko-KR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참가한 학생들은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지금 까지 국민연금제도에 대한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각종 오해를 풀어보았다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마지막 시간에는 참가한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대들에게서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후에 국민연금제도에 적극 참여할 것을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약속하는 서약서를 발급한다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이로써 국민연금공단과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대는 절친이 된다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또한 마지막으로 총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5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단계를 거치면서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</a:t>
            </a:r>
            <a:r>
              <a:rPr lang="en-US" altLang="ko-KR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CAMP</a:t>
            </a:r>
            <a:r>
              <a:rPr lang="ko-KR" altLang="en-US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에서 최종 우승을 한 팀에게</a:t>
            </a:r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</a:t>
            </a:r>
            <a:r>
              <a:rPr lang="ko-KR" altLang="en-US" sz="1600" spc="-150" dirty="0" err="1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웹툰을</a:t>
            </a:r>
            <a:r>
              <a:rPr lang="ko-KR" altLang="en-US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정기적으로 관리하고</a:t>
            </a:r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매 월 활동비를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지급하는 특혜를 준다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6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1" grpId="0" animBg="1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 dirty="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92" y="1193321"/>
            <a:ext cx="296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5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오프라인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+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온라인 프로그램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821932" y="1268760"/>
            <a:ext cx="4322068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40616" y="1718047"/>
            <a:ext cx="1249060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왜 칼럼인가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0155" y="1988500"/>
            <a:ext cx="3467616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국민연금에 대한 오해를 바로잡고 제대로 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지식을 알리기에 가장 효과적인 매체 이용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1519" y="2661147"/>
            <a:ext cx="141897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칼럼니스트 선정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13632" y="2919605"/>
            <a:ext cx="235833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국민연금공단 이사장 전광우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61118" y="3584680"/>
            <a:ext cx="1293944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칼럼 연재 매체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22773" y="4605902"/>
            <a:ext cx="1293944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칼럼 연재 시기</a:t>
            </a:r>
            <a:endParaRPr lang="en-US" altLang="ko-KR" sz="1600" spc="-150" dirty="0" smtClean="0">
              <a:solidFill>
                <a:srgbClr val="FFFF0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13632" y="4843905"/>
            <a:ext cx="329769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보통 금융설계에 관심이 많은 연초와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연말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0" y="1559975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07845" y="1649939"/>
            <a:ext cx="2141373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대의 오해를 풀기 위한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국민연금            </a:t>
            </a:r>
            <a:r>
              <a:rPr lang="ko-KR" altLang="en-US" sz="1600" spc="-150" dirty="0" smtClean="0">
                <a:solidFill>
                  <a:srgbClr val="00B0F0"/>
                </a:solidFill>
                <a:latin typeface="바른바탕2 M" pitchFamily="2" charset="-127"/>
                <a:ea typeface="바른바탕2 M" pitchFamily="2" charset="-127"/>
              </a:rPr>
              <a:t>칼럼연재</a:t>
            </a:r>
            <a:endParaRPr lang="en-US" altLang="ko-KR" sz="1600" spc="-150" dirty="0" smtClean="0">
              <a:solidFill>
                <a:srgbClr val="00B0F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3086" y="17180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3086" y="265453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1187" y="35547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62794" y="45751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7398" y="3145579"/>
            <a:ext cx="1973617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보건복지부 장관 임채민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6335" y="3938622"/>
            <a:ext cx="3730508" cy="553998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대가 운영하는 온라인 시사매체 </a:t>
            </a:r>
            <a:r>
              <a:rPr lang="en-US" altLang="ko-KR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: </a:t>
            </a:r>
            <a:r>
              <a:rPr lang="ko-KR" altLang="en-US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고함</a:t>
            </a:r>
            <a:r>
              <a:rPr lang="en-US" altLang="ko-KR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20, </a:t>
            </a:r>
            <a:r>
              <a:rPr lang="ko-KR" altLang="en-US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바이트</a:t>
            </a:r>
            <a:endParaRPr lang="en-US" altLang="ko-KR" sz="15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대가 선호하는 오프라인 인쇄매체 </a:t>
            </a:r>
            <a:r>
              <a:rPr lang="en-US" altLang="ko-KR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: </a:t>
            </a:r>
            <a:r>
              <a:rPr lang="ko-KR" altLang="en-US" sz="1500" spc="-150" dirty="0" err="1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한겨레</a:t>
            </a:r>
            <a:r>
              <a:rPr lang="ko-KR" altLang="en-US" sz="15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endParaRPr lang="en-US" altLang="ko-KR" sz="15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92" y="3597536"/>
            <a:ext cx="3992844" cy="2193383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069" y="3597537"/>
            <a:ext cx="1019831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Case Study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657" y="35855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273" y="3936091"/>
            <a:ext cx="2664512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미국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총기소유 법안에 대한 논쟁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116" y="4267403"/>
            <a:ext cx="335162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총기소유 찬성 조직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: Handgun Control Inc.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483" y="4645357"/>
            <a:ext cx="380745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국회의원 등 여론지도층에게 합법적인 로비 시도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044" y="5013182"/>
            <a:ext cx="2912977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여론지도층의 칼럼작성 및 여론 주도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113" y="5351736"/>
            <a:ext cx="2457724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성공적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PR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사례 중 하나로 꼽힘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089293" y="4246399"/>
            <a:ext cx="0" cy="12915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2089293" y="4555301"/>
            <a:ext cx="0" cy="12915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2089293" y="4909452"/>
            <a:ext cx="0" cy="19854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2086550" y="5260400"/>
            <a:ext cx="0" cy="19854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2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2" grpId="0" animBg="1"/>
      <p:bldP spid="54" grpId="0"/>
      <p:bldP spid="55" grpId="0"/>
      <p:bldP spid="57" grpId="0"/>
      <p:bldP spid="58" grpId="0"/>
      <p:bldP spid="60" grpId="0"/>
      <p:bldP spid="63" grpId="0"/>
      <p:bldP spid="64" grpId="0"/>
      <p:bldP spid="66" grpId="0" animBg="1"/>
      <p:bldP spid="67" grpId="0"/>
      <p:bldP spid="21" grpId="0"/>
      <p:bldP spid="22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92" y="1193321"/>
            <a:ext cx="203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6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온라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인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 프로그램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58">
            <a:off x="103490" y="2504818"/>
            <a:ext cx="4313536" cy="3075773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4716016" y="1268760"/>
            <a:ext cx="4421444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6904" y="1763127"/>
            <a:ext cx="90922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00B0F0"/>
                </a:solidFill>
                <a:latin typeface="바른바탕3 B" pitchFamily="2" charset="-127"/>
                <a:ea typeface="바른바탕3 B" pitchFamily="2" charset="-127"/>
              </a:rPr>
              <a:t>기대 효과</a:t>
            </a:r>
            <a:endParaRPr lang="en-US" altLang="ko-KR" sz="1600" spc="-150" dirty="0" smtClean="0">
              <a:solidFill>
                <a:srgbClr val="00B0F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4989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◎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2003" y="2033707"/>
            <a:ext cx="3637534" cy="830997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대들에게 보다 친숙하게  다가가는 동시에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국민연금에 대한 지식을 자연스럽게  전달하고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잘못된 오해를 바로잡을 수 있다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73021" y="3018716"/>
            <a:ext cx="90922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00B0F0"/>
                </a:solidFill>
                <a:latin typeface="바른바탕3 B" pitchFamily="2" charset="-127"/>
                <a:ea typeface="바른바탕3 B" pitchFamily="2" charset="-127"/>
              </a:rPr>
              <a:t>연재 장소</a:t>
            </a:r>
            <a:endParaRPr lang="en-US" altLang="ko-KR" sz="1600" spc="-150" dirty="0" smtClean="0">
              <a:solidFill>
                <a:srgbClr val="00B0F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6854" y="3306470"/>
            <a:ext cx="3599768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포털 사이트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NAVER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의 협찬을 받아 매주 연재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6854" y="3828086"/>
            <a:ext cx="1124026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00B0F0"/>
                </a:solidFill>
                <a:latin typeface="바른바탕3 B" pitchFamily="2" charset="-127"/>
                <a:ea typeface="바른바탕3 B" pitchFamily="2" charset="-127"/>
              </a:rPr>
              <a:t> </a:t>
            </a:r>
            <a:r>
              <a:rPr lang="ko-KR" altLang="en-US" sz="1600" spc="-150" dirty="0" err="1" smtClean="0">
                <a:solidFill>
                  <a:srgbClr val="00B0F0"/>
                </a:solidFill>
                <a:latin typeface="바른바탕3 B" pitchFamily="2" charset="-127"/>
                <a:ea typeface="바른바탕3 B" pitchFamily="2" charset="-127"/>
              </a:rPr>
              <a:t>웹툰</a:t>
            </a:r>
            <a:r>
              <a:rPr lang="ko-KR" altLang="en-US" sz="1600" spc="-150" dirty="0" smtClean="0">
                <a:solidFill>
                  <a:srgbClr val="00B0F0"/>
                </a:solidFill>
                <a:latin typeface="바른바탕3 B" pitchFamily="2" charset="-127"/>
                <a:ea typeface="바른바탕3 B" pitchFamily="2" charset="-127"/>
              </a:rPr>
              <a:t> 관리자</a:t>
            </a:r>
            <a:endParaRPr lang="en-US" altLang="ko-KR" sz="1600" spc="-150" dirty="0" smtClean="0">
              <a:solidFill>
                <a:srgbClr val="00B0F0"/>
              </a:solidFill>
              <a:latin typeface="바른바탕3 B" pitchFamily="2" charset="-127"/>
              <a:ea typeface="바른바탕3 B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6904" y="4120061"/>
            <a:ext cx="3462807" cy="830997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CAMP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에서 최종 우승을 한 팀에게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 </a:t>
            </a:r>
            <a:r>
              <a:rPr lang="ko-KR" altLang="en-US" sz="1600" spc="-150" dirty="0" err="1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웹툰을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정기적으로 관리하고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매 월 활동비를 지급하는 형태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05726" y="30121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◎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861" y="38280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◎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-41361" y="1531875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6025" y="1613518"/>
            <a:ext cx="2018501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국민연금공단 </a:t>
            </a:r>
            <a:r>
              <a:rPr lang="ko-KR" altLang="en-US" sz="1600" spc="-150" dirty="0" err="1" smtClean="0">
                <a:solidFill>
                  <a:srgbClr val="00B0F0"/>
                </a:solidFill>
                <a:latin typeface="바른바탕2 M" pitchFamily="2" charset="-127"/>
                <a:ea typeface="바른바탕2 M" pitchFamily="2" charset="-127"/>
              </a:rPr>
              <a:t>웹툰연재</a:t>
            </a:r>
            <a:r>
              <a:rPr lang="ko-KR" altLang="en-US" sz="1600" spc="-150" dirty="0" smtClean="0">
                <a:solidFill>
                  <a:srgbClr val="92D050"/>
                </a:solidFill>
                <a:latin typeface="바른바탕2 M" pitchFamily="2" charset="-127"/>
                <a:ea typeface="바른바탕2 M" pitchFamily="2" charset="-127"/>
              </a:rPr>
              <a:t> </a:t>
            </a:r>
            <a:endParaRPr lang="en-US" altLang="ko-KR" sz="1600" spc="-150" dirty="0" smtClean="0">
              <a:solidFill>
                <a:srgbClr val="92D050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관리자를 통한 매주 활동</a:t>
            </a:r>
            <a:endParaRPr lang="en-US" altLang="ko-KR" sz="1600" spc="-150" dirty="0" smtClean="0">
              <a:solidFill>
                <a:srgbClr val="FFFF0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18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 animBg="1"/>
      <p:bldP spid="23" grpId="0"/>
      <p:bldP spid="26" grpId="0"/>
      <p:bldP spid="33" grpId="0"/>
      <p:bldP spid="34" grpId="0"/>
      <p:bldP spid="35" grpId="0"/>
      <p:bldP spid="36" grpId="0"/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92" y="188640"/>
            <a:ext cx="253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른바탕2 M" charset="-127"/>
                <a:ea typeface="바른바탕2 M" charset="-127"/>
              </a:rPr>
              <a:t>5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른바탕2 M" charset="-127"/>
                <a:ea typeface="바른바탕2 M" charset="-127"/>
              </a:rPr>
              <a:t>온라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른바탕2 M" charset="-127"/>
                <a:ea typeface="바른바탕2 M" charset="-127"/>
              </a:rPr>
              <a:t>인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른바탕2 M" charset="-127"/>
                <a:ea typeface="바른바탕2 M" charset="-127"/>
              </a:rPr>
              <a:t> 프로그램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바른바탕2 M" charset="-127"/>
              <a:ea typeface="바른바탕2 M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" y="666156"/>
            <a:ext cx="9158034" cy="51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200" y="6021288"/>
            <a:ext cx="7333164" cy="64633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국민연금 대학생 홍보대사를 통해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국민연금 </a:t>
            </a:r>
            <a:r>
              <a:rPr lang="ko-KR" altLang="en-US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블로그를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 관리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바른바탕3 B" pitchFamily="2" charset="-127"/>
              <a:ea typeface="바른바탕3 B" pitchFamily="2" charset="-127"/>
            </a:endParaRPr>
          </a:p>
          <a:p>
            <a:pPr algn="r"/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국민연금에 대한 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바른바탕3 B" pitchFamily="2" charset="-127"/>
                <a:ea typeface="바른바탕3 B" pitchFamily="2" charset="-127"/>
              </a:rPr>
              <a:t>정확하고 올바른 정보를 제공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한다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663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0528" y="139158"/>
            <a:ext cx="1928907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   6.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매체               광고</a:t>
            </a:r>
            <a:endParaRPr lang="en-US" altLang="ko-KR" sz="1600" spc="-150" dirty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  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TV  36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초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– ‘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물가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’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편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pic>
        <p:nvPicPr>
          <p:cNvPr id="6" name="국민연금_물가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8" name="TextBox 7">
            <a:hlinkClick r:id="rId6" action="ppaction://hlinkfile"/>
          </p:cNvPr>
          <p:cNvSpPr txBox="1"/>
          <p:nvPr/>
        </p:nvSpPr>
        <p:spPr>
          <a:xfrm>
            <a:off x="5392510" y="6093296"/>
            <a:ext cx="3744416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자료</a:t>
            </a:r>
            <a:r>
              <a:rPr lang="en-US" altLang="ko-KR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: KBS2 </a:t>
            </a:r>
            <a:r>
              <a:rPr lang="ko-KR" altLang="en-US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넝쿨째 굴러온 당신</a:t>
            </a:r>
            <a:endParaRPr lang="en-US" altLang="ko-KR" sz="1600" spc="-150" dirty="0" smtClean="0">
              <a:solidFill>
                <a:srgbClr val="0070C0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음악</a:t>
            </a:r>
            <a:r>
              <a:rPr lang="en-US" altLang="ko-KR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:  </a:t>
            </a:r>
            <a:r>
              <a:rPr lang="en-US" altLang="ko-KR" sz="1600" spc="-150" dirty="0" err="1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Kalimba</a:t>
            </a:r>
            <a:r>
              <a:rPr lang="en-US" altLang="ko-KR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 – </a:t>
            </a:r>
            <a:r>
              <a:rPr lang="en-US" altLang="ko-KR" sz="1600" spc="-150" dirty="0" err="1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mr.scruff</a:t>
            </a:r>
            <a:endParaRPr lang="en-US" altLang="ko-KR" sz="1600" spc="-150" dirty="0" smtClean="0">
              <a:solidFill>
                <a:srgbClr val="0070C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33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국민연금_연금회수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6">
            <a:hlinkClick r:id="rId6" action="ppaction://hlinkfile"/>
          </p:cNvPr>
          <p:cNvSpPr txBox="1"/>
          <p:nvPr/>
        </p:nvSpPr>
        <p:spPr>
          <a:xfrm>
            <a:off x="5392510" y="6093296"/>
            <a:ext cx="3744416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자료</a:t>
            </a:r>
            <a:r>
              <a:rPr lang="en-US" altLang="ko-KR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: KBS2 </a:t>
            </a:r>
            <a:r>
              <a:rPr lang="ko-KR" altLang="en-US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넝쿨째 굴러온 당신</a:t>
            </a:r>
            <a:endParaRPr lang="en-US" altLang="ko-KR" sz="1600" spc="-150" dirty="0" smtClean="0">
              <a:solidFill>
                <a:srgbClr val="0070C0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음악</a:t>
            </a:r>
            <a:r>
              <a:rPr lang="en-US" altLang="ko-KR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:  </a:t>
            </a:r>
            <a:r>
              <a:rPr lang="en-US" altLang="ko-KR" sz="1600" spc="-150" dirty="0" err="1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Kalimba</a:t>
            </a:r>
            <a:r>
              <a:rPr lang="en-US" altLang="ko-KR" sz="1600" spc="-150" dirty="0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 – </a:t>
            </a:r>
            <a:r>
              <a:rPr lang="en-US" altLang="ko-KR" sz="1600" spc="-150" dirty="0" err="1" smtClean="0">
                <a:solidFill>
                  <a:srgbClr val="0070C0"/>
                </a:solidFill>
                <a:latin typeface="바른바탕2 M" pitchFamily="2" charset="-127"/>
                <a:ea typeface="바른바탕2 M" pitchFamily="2" charset="-127"/>
              </a:rPr>
              <a:t>mr.scruff</a:t>
            </a:r>
            <a:endParaRPr lang="en-US" altLang="ko-KR" sz="1600" spc="-150" dirty="0" smtClean="0">
              <a:solidFill>
                <a:srgbClr val="0070C0"/>
              </a:solidFill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544" y="168921"/>
            <a:ext cx="2167618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   6.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매체               광고</a:t>
            </a:r>
            <a:endParaRPr lang="en-US" altLang="ko-KR" sz="1600" spc="-150" dirty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  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TV  36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초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– ‘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회수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’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편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585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44" y="1131946"/>
            <a:ext cx="1066318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latin typeface="바른바탕2 M" pitchFamily="2" charset="-127"/>
                <a:ea typeface="바른바탕2 M" pitchFamily="2" charset="-127"/>
              </a:rPr>
              <a:t>6. </a:t>
            </a:r>
            <a:r>
              <a:rPr lang="ko-KR" altLang="en-US" sz="1600" spc="-150" dirty="0" smtClean="0">
                <a:latin typeface="바른바탕2 M" pitchFamily="2" charset="-127"/>
                <a:ea typeface="바른바탕2 M" pitchFamily="2" charset="-127"/>
              </a:rPr>
              <a:t>매체광고</a:t>
            </a:r>
            <a:endParaRPr lang="en-US" altLang="ko-KR" sz="1600" spc="-150" dirty="0" smtClean="0"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en-US" altLang="ko-KR" sz="1600" spc="-150" dirty="0" smtClean="0">
                <a:latin typeface="바른바탕2 M" pitchFamily="2" charset="-127"/>
                <a:ea typeface="바른바탕2 M" pitchFamily="2" charset="-127"/>
              </a:rPr>
              <a:t>     PPL</a:t>
            </a:r>
            <a:r>
              <a:rPr lang="ko-KR" altLang="en-US" sz="1600" spc="-150" dirty="0" smtClean="0">
                <a:latin typeface="바른바탕2 M" pitchFamily="2" charset="-127"/>
                <a:ea typeface="바른바탕2 M" pitchFamily="2" charset="-127"/>
              </a:rPr>
              <a:t>활용</a:t>
            </a:r>
            <a:endParaRPr lang="en-US" altLang="ko-KR" sz="1600" spc="-150" dirty="0" smtClean="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55763" y="580682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39" y="1708220"/>
            <a:ext cx="2033528" cy="764704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9590" y="1798184"/>
            <a:ext cx="2095445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대와 가까워질 수 있는</a:t>
            </a:r>
            <a:endParaRPr lang="en-US" altLang="ko-KR" sz="1600" spc="-150" dirty="0" smtClean="0">
              <a:solidFill>
                <a:schemeClr val="bg1"/>
              </a:solidFill>
              <a:latin typeface="바른바탕2 M" pitchFamily="2" charset="-127"/>
              <a:ea typeface="바른바탕2 M" pitchFamily="2" charset="-127"/>
            </a:endParaRPr>
          </a:p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바른바탕2 M" pitchFamily="2" charset="-127"/>
                <a:ea typeface="바른바탕2 M" pitchFamily="2" charset="-127"/>
              </a:rPr>
              <a:t> 맞춤형        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국민연금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2 M" pitchFamily="2" charset="-127"/>
                <a:ea typeface="바른바탕2 M" pitchFamily="2" charset="-127"/>
              </a:rPr>
              <a:t>PPL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550773" y="1268760"/>
            <a:ext cx="4586687" cy="475252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바른바탕1 L" pitchFamily="2" charset="-127"/>
              <a:ea typeface="바른바탕1 L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4359" y="1752018"/>
            <a:ext cx="3839513" cy="33855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단순히 기관 이름만 홍보하는 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PPL</a:t>
            </a:r>
            <a:r>
              <a:rPr lang="ko-KR" altLang="en-US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은 저리 가라</a:t>
            </a:r>
            <a:r>
              <a:rPr lang="en-US" altLang="ko-KR" sz="1600" spc="-150" dirty="0" smtClean="0">
                <a:solidFill>
                  <a:srgbClr val="FFFF00"/>
                </a:solidFill>
                <a:latin typeface="바른바탕3 B" pitchFamily="2" charset="-127"/>
                <a:ea typeface="바른바탕3 B" pitchFamily="2" charset="-127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1022" y="1721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◎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798" y="2153766"/>
            <a:ext cx="4467890" cy="353943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지난 번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SBS &lt;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스타 </a:t>
            </a:r>
            <a:r>
              <a:rPr lang="ko-KR" altLang="en-US" sz="1600" spc="-150" dirty="0" err="1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부부쇼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 자기야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&gt;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에 출연한 왕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00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씨는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여러 번 당한 사기로 인해 노후대비에 필요한  자금을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모으지 못했다며 한탄을 한 적이 있습니다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 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대에 번 많은 돈을 분별 없이 쓰다가 노후대비는 커녕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노후에 들어서서도 열심히 일을 해야 하는 연예인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그런 사례가 왕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00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씨 말고도 많지 않을까요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?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이런 사람을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SBS &lt;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강심장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&gt;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에 출연시키는 겁니다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그리고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대부터 노후를 잘 관리할 수 있는 비법으로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국민연금제도를 소개하게 합니다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  <a:p>
            <a:pPr algn="dist"/>
            <a:endParaRPr lang="en-US" altLang="ko-KR" sz="1600" spc="-150" dirty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중요한 것은 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20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대가 가장 많이 오해하고 있는 </a:t>
            </a:r>
            <a:endParaRPr lang="en-US" altLang="ko-KR" sz="1600" spc="-150" dirty="0" smtClean="0">
              <a:solidFill>
                <a:schemeClr val="bg1"/>
              </a:solidFill>
              <a:latin typeface="바른바탕3 B" pitchFamily="2" charset="-127"/>
              <a:ea typeface="바른바탕3 B" pitchFamily="2" charset="-127"/>
            </a:endParaRPr>
          </a:p>
          <a:p>
            <a:pPr algn="dist"/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국민연금제도의 특징을 조리 있게 설명하고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, 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풀어줍니다</a:t>
            </a:r>
            <a:r>
              <a:rPr lang="en-US" altLang="ko-KR" sz="1600" spc="-150" dirty="0" smtClean="0">
                <a:solidFill>
                  <a:schemeClr val="bg1"/>
                </a:solidFill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951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0183" y="3864761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Ⓐ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거짓말이다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 10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년 이상 사귀었을 리가 없다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83" y="4082943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Ⓑ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서로 너무 사랑해서 싸울 일이 전혀 없었을 것이다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183" y="4293389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Ⓒ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dirty="0" smtClean="0">
                <a:latin typeface="-윤고딕320" pitchFamily="18" charset="-127"/>
                <a:ea typeface="-윤고딕320" pitchFamily="18" charset="-127"/>
              </a:rPr>
              <a:t>성격이 무던해서 싸울 일이 전혀 없었을 것이다</a:t>
            </a:r>
            <a:r>
              <a:rPr lang="en-US" altLang="ko-KR" sz="12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183" y="4518461"/>
            <a:ext cx="6000792" cy="276999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200" b="1" u="sng" dirty="0" smtClean="0">
                <a:latin typeface="-윤고딕320" pitchFamily="18" charset="-127"/>
                <a:ea typeface="-윤고딕320" pitchFamily="18" charset="-127"/>
              </a:rPr>
              <a:t>Ⓓ</a:t>
            </a:r>
            <a:r>
              <a:rPr lang="en-US" altLang="ko-KR" sz="1200" b="1" u="sng" dirty="0" smtClean="0"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00" b="1" u="sng" dirty="0" smtClean="0">
                <a:latin typeface="-윤고딕320" pitchFamily="18" charset="-127"/>
                <a:ea typeface="-윤고딕320" pitchFamily="18" charset="-127"/>
              </a:rPr>
              <a:t>때로는 싸움도</a:t>
            </a:r>
            <a:r>
              <a:rPr lang="en-US" altLang="ko-KR" sz="1200" b="1" u="sng" dirty="0" smtClean="0"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200" b="1" u="sng" dirty="0" smtClean="0">
                <a:latin typeface="-윤고딕320" pitchFamily="18" charset="-127"/>
                <a:ea typeface="-윤고딕320" pitchFamily="18" charset="-127"/>
              </a:rPr>
              <a:t>오해도 있었지만 잘 풀었기 때문일 것이다</a:t>
            </a:r>
            <a:r>
              <a:rPr lang="en-US" altLang="ko-KR" sz="1200" b="1" u="sng" dirty="0" smtClean="0">
                <a:latin typeface="-윤고딕320" pitchFamily="18" charset="-127"/>
                <a:ea typeface="-윤고딕320" pitchFamily="18" charset="-127"/>
              </a:rPr>
              <a:t>.</a:t>
            </a:r>
            <a:endParaRPr lang="ko-KR" altLang="en-US" sz="1200" b="1" u="sng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83" y="2197149"/>
            <a:ext cx="6000792" cy="954107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대한민국 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대와 국민연금관리공단</a:t>
            </a:r>
            <a:endParaRPr lang="en-US" altLang="ko-KR" sz="1400" dirty="0" smtClean="0"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이들은 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2022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년에 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10</a:t>
            </a:r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년 차 커플이 되었습니다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.</a:t>
            </a:r>
          </a:p>
          <a:p>
            <a:endParaRPr lang="en-US" altLang="ko-KR" sz="1400" dirty="0" smtClean="0"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400" dirty="0" smtClean="0">
                <a:latin typeface="-윤고딕320" pitchFamily="18" charset="-127"/>
                <a:ea typeface="-윤고딕320" pitchFamily="18" charset="-127"/>
              </a:rPr>
              <a:t>도대체 비결이 무엇일까요</a:t>
            </a:r>
            <a:r>
              <a:rPr lang="en-US" altLang="ko-KR" sz="1400" dirty="0" smtClean="0">
                <a:latin typeface="-윤고딕320" pitchFamily="18" charset="-127"/>
                <a:ea typeface="-윤고딕320" pitchFamily="18" charset="-127"/>
              </a:rPr>
              <a:t>?</a:t>
            </a:r>
            <a:endParaRPr lang="ko-KR" altLang="en-US" sz="1400" dirty="0">
              <a:latin typeface="-윤고딕320" pitchFamily="18" charset="-127"/>
              <a:ea typeface="-윤고딕32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9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1207" y="3085503"/>
            <a:ext cx="5571832" cy="830997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바른바탕3 B" pitchFamily="2" charset="-127"/>
                <a:ea typeface="바른바탕3 B" pitchFamily="2" charset="-127"/>
              </a:rPr>
              <a:t>감사</a:t>
            </a:r>
            <a:r>
              <a:rPr lang="ko-KR" altLang="en-US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합니다</a:t>
            </a:r>
            <a:r>
              <a:rPr lang="en-US" altLang="ko-KR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3 B" pitchFamily="2" charset="-127"/>
                <a:ea typeface="바른바탕3 B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0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1.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상황분석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7124" y="2233531"/>
            <a:ext cx="30872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대한민국의 현재와 미래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3569513" y="1918917"/>
            <a:ext cx="4289796" cy="3148855"/>
            <a:chOff x="1669004" y="1846831"/>
            <a:chExt cx="4835058" cy="3415456"/>
          </a:xfrm>
        </p:grpSpPr>
        <p:graphicFrame>
          <p:nvGraphicFramePr>
            <p:cNvPr id="33" name="차트 32"/>
            <p:cNvGraphicFramePr/>
            <p:nvPr>
              <p:extLst>
                <p:ext uri="{D42A27DB-BD31-4B8C-83A1-F6EECF244321}">
                  <p14:modId xmlns:p14="http://schemas.microsoft.com/office/powerpoint/2010/main" val="2851945202"/>
                </p:ext>
              </p:extLst>
            </p:nvPr>
          </p:nvGraphicFramePr>
          <p:xfrm>
            <a:off x="1669004" y="1846831"/>
            <a:ext cx="4835058" cy="3064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3837256" y="4811610"/>
              <a:ext cx="2643201" cy="450677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자료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통계청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&lt;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장래인구추계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&gt; 2006.11</a:t>
              </a:r>
            </a:p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단위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천명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% </a:t>
              </a: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6262673" y="1743222"/>
            <a:ext cx="2501185" cy="2076121"/>
            <a:chOff x="6262673" y="1805251"/>
            <a:chExt cx="2501185" cy="2076121"/>
          </a:xfrm>
        </p:grpSpPr>
        <p:pic>
          <p:nvPicPr>
            <p:cNvPr id="48" name="그림 47" descr="동그라미최고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62673" y="1805251"/>
              <a:ext cx="2105980" cy="207612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755746" y="2381173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2"/>
                  </a:solidFill>
                  <a:latin typeface="-윤고딕320" pitchFamily="18" charset="-127"/>
                  <a:ea typeface="-윤고딕320" pitchFamily="18" charset="-127"/>
                </a:rPr>
                <a:t>52.7%</a:t>
              </a:r>
              <a:endParaRPr lang="ko-KR" altLang="en-US" sz="2000" b="1" dirty="0">
                <a:solidFill>
                  <a:schemeClr val="tx2"/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0" y="4799702"/>
            <a:ext cx="6537746" cy="769441"/>
            <a:chOff x="2393368" y="4830974"/>
            <a:chExt cx="6202311" cy="769441"/>
          </a:xfrm>
        </p:grpSpPr>
        <p:sp>
          <p:nvSpPr>
            <p:cNvPr id="53" name="TextBox 52"/>
            <p:cNvSpPr txBox="1"/>
            <p:nvPr/>
          </p:nvSpPr>
          <p:spPr>
            <a:xfrm>
              <a:off x="2393368" y="4949496"/>
              <a:ext cx="1688894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b="1" spc="-8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고령화</a:t>
              </a:r>
              <a:endParaRPr lang="ko-KR" altLang="en-US" sz="3600" b="1" spc="-800" dirty="0"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63087" y="4949410"/>
              <a:ext cx="1688894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b="1" spc="-8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저 출산</a:t>
              </a:r>
              <a:endParaRPr lang="ko-KR" altLang="en-US" sz="3600" b="1" spc="-800" dirty="0"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76446" y="5131058"/>
              <a:ext cx="4119233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현상이 빠르게 진행되고 있습니다</a:t>
              </a:r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81435" y="4830974"/>
              <a:ext cx="396044" cy="76944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4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,</a:t>
              </a:r>
              <a:endParaRPr lang="en-US" altLang="ko-KR" sz="4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7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0708" y="2204864"/>
            <a:ext cx="3241987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21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고령화</a:t>
            </a:r>
            <a:r>
              <a:rPr lang="en-US" altLang="ko-KR" spc="-21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pc="-21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저 출산의 문제점</a:t>
            </a:r>
            <a:endParaRPr lang="en-US" altLang="ko-KR" spc="-21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3893040" y="1700808"/>
            <a:ext cx="4289796" cy="3140071"/>
            <a:chOff x="1669004" y="1846831"/>
            <a:chExt cx="4835058" cy="3405929"/>
          </a:xfrm>
        </p:grpSpPr>
        <p:graphicFrame>
          <p:nvGraphicFramePr>
            <p:cNvPr id="33" name="차트 32"/>
            <p:cNvGraphicFramePr/>
            <p:nvPr>
              <p:extLst>
                <p:ext uri="{D42A27DB-BD31-4B8C-83A1-F6EECF244321}">
                  <p14:modId xmlns:p14="http://schemas.microsoft.com/office/powerpoint/2010/main" val="1678367220"/>
                </p:ext>
              </p:extLst>
            </p:nvPr>
          </p:nvGraphicFramePr>
          <p:xfrm>
            <a:off x="1669004" y="1846831"/>
            <a:ext cx="4835058" cy="3064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1784979" y="4818774"/>
              <a:ext cx="4666167" cy="433986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자료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통계청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&lt;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장래인구추계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&gt; 2006.11. </a:t>
              </a:r>
              <a:r>
                <a:rPr lang="ko-KR" altLang="en-US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단위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%</a:t>
              </a:r>
            </a:p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노년부양비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=[(65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세 이상 인구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/15~62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세 인구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)x100x100] 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출생 시 기대수명</a:t>
              </a:r>
              <a:endParaRPr lang="en-US" altLang="ko-KR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94880" y="4972978"/>
            <a:ext cx="7196340" cy="646331"/>
            <a:chOff x="3379222" y="4990328"/>
            <a:chExt cx="3342261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3379222" y="4990328"/>
              <a:ext cx="2298904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sz="36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1</a:t>
              </a:r>
              <a:r>
                <a:rPr lang="ko-KR" altLang="en-US" sz="32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인 당 부양해야 할 노인비율   </a:t>
              </a:r>
              <a:endParaRPr lang="ko-KR" altLang="en-US" sz="3200" b="1" spc="-500" dirty="0"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1025" y="5226356"/>
              <a:ext cx="1530458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이</a:t>
              </a:r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 크게 늘어납니다</a:t>
              </a:r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.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505153" y="1531875"/>
            <a:ext cx="2501185" cy="2076121"/>
            <a:chOff x="6262673" y="1805251"/>
            <a:chExt cx="2501185" cy="2076121"/>
          </a:xfrm>
        </p:grpSpPr>
        <p:pic>
          <p:nvPicPr>
            <p:cNvPr id="25" name="그림 24" descr="동그라미최고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62673" y="1805251"/>
              <a:ext cx="2105980" cy="207612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55746" y="2381173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2"/>
                  </a:solidFill>
                  <a:latin typeface="-윤고딕320" pitchFamily="18" charset="-127"/>
                  <a:ea typeface="-윤고딕320" pitchFamily="18" charset="-127"/>
                </a:rPr>
                <a:t>72%</a:t>
              </a:r>
              <a:endParaRPr lang="ko-KR" altLang="en-US" sz="2000" b="1" dirty="0">
                <a:solidFill>
                  <a:schemeClr val="tx2"/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1.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상황분석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15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070" y="1650508"/>
            <a:ext cx="30872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4050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대의 발 빠른 대처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18931" y="4852916"/>
            <a:ext cx="7805789" cy="646331"/>
            <a:chOff x="435321" y="5012981"/>
            <a:chExt cx="7805789" cy="646331"/>
          </a:xfrm>
        </p:grpSpPr>
        <p:sp>
          <p:nvSpPr>
            <p:cNvPr id="54" name="TextBox 53"/>
            <p:cNvSpPr txBox="1"/>
            <p:nvPr/>
          </p:nvSpPr>
          <p:spPr>
            <a:xfrm>
              <a:off x="4487960" y="5012981"/>
              <a:ext cx="2060055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노후대비</a:t>
              </a:r>
              <a:endParaRPr lang="ko-KR" altLang="en-US" sz="3600" b="1" spc="-500" dirty="0"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5321" y="5202662"/>
              <a:ext cx="4392487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고</a:t>
              </a:r>
              <a:r>
                <a:rPr lang="ko-KR" altLang="en-US" sz="20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정</a:t>
              </a:r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소득이 있는 대부분의 </a:t>
              </a:r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4050</a:t>
              </a:r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대는 현재</a:t>
              </a:r>
              <a:endPara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44867" y="5202662"/>
              <a:ext cx="2196243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를</a:t>
              </a:r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 하고 있습니다</a:t>
              </a:r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.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1.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상황분석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71600" y="1578186"/>
            <a:ext cx="9874801" cy="3006096"/>
            <a:chOff x="971600" y="1578186"/>
            <a:chExt cx="9874801" cy="3006096"/>
          </a:xfrm>
        </p:grpSpPr>
        <p:grpSp>
          <p:nvGrpSpPr>
            <p:cNvPr id="3" name="그룹 2"/>
            <p:cNvGrpSpPr/>
            <p:nvPr/>
          </p:nvGrpSpPr>
          <p:grpSpPr>
            <a:xfrm>
              <a:off x="2195736" y="1578186"/>
              <a:ext cx="8650665" cy="3006096"/>
              <a:chOff x="2195736" y="1772816"/>
              <a:chExt cx="8650665" cy="3006096"/>
            </a:xfrm>
          </p:grpSpPr>
          <p:graphicFrame>
            <p:nvGraphicFramePr>
              <p:cNvPr id="21" name="차트 20"/>
              <p:cNvGraphicFramePr/>
              <p:nvPr>
                <p:extLst>
                  <p:ext uri="{D42A27DB-BD31-4B8C-83A1-F6EECF244321}">
                    <p14:modId xmlns:p14="http://schemas.microsoft.com/office/powerpoint/2010/main" val="1818239762"/>
                  </p:ext>
                </p:extLst>
              </p:nvPr>
            </p:nvGraphicFramePr>
            <p:xfrm>
              <a:off x="2195736" y="1772816"/>
              <a:ext cx="6625805" cy="3006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0" name="TextBox 29"/>
              <p:cNvSpPr txBox="1"/>
              <p:nvPr/>
            </p:nvSpPr>
            <p:spPr>
              <a:xfrm>
                <a:off x="6432700" y="3709565"/>
                <a:ext cx="4413701" cy="553998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대상자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: 4050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세대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60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명</a:t>
                </a:r>
                <a:endPara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조사일자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: 2012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년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5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월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1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일</a:t>
                </a:r>
                <a:r>
                  <a:rPr lang="en-US" altLang="ko-KR" sz="1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~18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일</a:t>
                </a:r>
                <a:endPara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자체조사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, 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단위</a:t>
                </a:r>
                <a:r>
                  <a:rPr lang="en-US" altLang="ko-KR" sz="1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%</a:t>
                </a:r>
              </a:p>
            </p:txBody>
          </p:sp>
        </p:grpSp>
        <p:sp>
          <p:nvSpPr>
            <p:cNvPr id="41" name="TextBox 42"/>
            <p:cNvSpPr txBox="1"/>
            <p:nvPr/>
          </p:nvSpPr>
          <p:spPr>
            <a:xfrm>
              <a:off x="971600" y="2636912"/>
              <a:ext cx="2592288" cy="307777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Q. </a:t>
              </a:r>
              <a:r>
                <a:rPr lang="ko-KR" altLang="en-US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현재 노후대비를 하고 계십니까</a:t>
              </a:r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?</a:t>
              </a:r>
            </a:p>
          </p:txBody>
        </p:sp>
      </p:grpSp>
      <p:pic>
        <p:nvPicPr>
          <p:cNvPr id="16" name="그림 15" descr="동그라미최고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8428" y="3151042"/>
            <a:ext cx="2105980" cy="20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021" y="1679350"/>
            <a:ext cx="3948527" cy="64633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4050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대가 선택한 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노후대책의 다양한 방법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49407" y="2544652"/>
            <a:ext cx="2366409" cy="2184458"/>
            <a:chOff x="549407" y="2544652"/>
            <a:chExt cx="2849429" cy="218445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13" y="2544652"/>
              <a:ext cx="2610823" cy="218445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21116958">
              <a:off x="549407" y="4118090"/>
              <a:ext cx="1038744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저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축</a:t>
              </a: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2377762" y="4948909"/>
            <a:ext cx="6597493" cy="647509"/>
            <a:chOff x="3379222" y="4990328"/>
            <a:chExt cx="3064133" cy="647509"/>
          </a:xfrm>
        </p:grpSpPr>
        <p:sp>
          <p:nvSpPr>
            <p:cNvPr id="47" name="TextBox 46"/>
            <p:cNvSpPr txBox="1"/>
            <p:nvPr/>
          </p:nvSpPr>
          <p:spPr>
            <a:xfrm>
              <a:off x="3379222" y="4990328"/>
              <a:ext cx="2298904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6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저축</a:t>
              </a:r>
              <a:r>
                <a:rPr lang="en-US" altLang="ko-KR" sz="3600" b="1" spc="-500" dirty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,</a:t>
              </a:r>
              <a:r>
                <a:rPr lang="ko-KR" altLang="en-US" sz="36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사보험</a:t>
              </a:r>
              <a:r>
                <a:rPr lang="en-US" altLang="ko-KR" sz="36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,</a:t>
              </a:r>
              <a:r>
                <a:rPr lang="ko-KR" altLang="en-US" sz="3600" b="1" spc="-500" dirty="0" smtClean="0">
                  <a:solidFill>
                    <a:schemeClr val="accent3">
                      <a:lumMod val="50000"/>
                    </a:schemeClr>
                  </a:solidFill>
                  <a:latin typeface="바른바탕2 M" charset="-127"/>
                  <a:ea typeface="바른바탕2 M" charset="-127"/>
                </a:rPr>
                <a:t>부동산 </a:t>
              </a:r>
              <a:endParaRPr lang="ko-KR" altLang="en-US" sz="3200" b="1" spc="-500" dirty="0"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12897" y="5237727"/>
              <a:ext cx="1530458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등 다양한 방법이 있습니다</a:t>
              </a:r>
              <a:r>
                <a:rPr lang="en-US" altLang="ko-KR" sz="20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.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1.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상황분석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282039" y="2407501"/>
            <a:ext cx="2311581" cy="1801886"/>
            <a:chOff x="3282039" y="2407501"/>
            <a:chExt cx="2311581" cy="1801886"/>
          </a:xfrm>
        </p:grpSpPr>
        <p:grpSp>
          <p:nvGrpSpPr>
            <p:cNvPr id="10" name="그룹 9"/>
            <p:cNvGrpSpPr/>
            <p:nvPr/>
          </p:nvGrpSpPr>
          <p:grpSpPr>
            <a:xfrm>
              <a:off x="3517947" y="2716630"/>
              <a:ext cx="2075673" cy="1492757"/>
              <a:chOff x="3432431" y="2762731"/>
              <a:chExt cx="2738552" cy="1726663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2431" y="2762731"/>
                <a:ext cx="2738552" cy="133625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283968" y="4120062"/>
                <a:ext cx="1616044" cy="369332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사보험</a:t>
                </a:r>
                <a:endParaRPr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3282039" y="2407501"/>
              <a:ext cx="45719" cy="17734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517947" y="2021823"/>
            <a:ext cx="6912768" cy="2707287"/>
            <a:chOff x="3517947" y="2021823"/>
            <a:chExt cx="6912768" cy="2707287"/>
          </a:xfrm>
        </p:grpSpPr>
        <p:grpSp>
          <p:nvGrpSpPr>
            <p:cNvPr id="11" name="그룹 10"/>
            <p:cNvGrpSpPr/>
            <p:nvPr/>
          </p:nvGrpSpPr>
          <p:grpSpPr>
            <a:xfrm>
              <a:off x="3517947" y="2021823"/>
              <a:ext cx="6912768" cy="2707287"/>
              <a:chOff x="2797886" y="1993320"/>
              <a:chExt cx="8799918" cy="2927012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886" y="1993320"/>
                <a:ext cx="8799918" cy="2927012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7913369" y="3107311"/>
                <a:ext cx="1353928" cy="369332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부동산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</p:txBody>
          </p:sp>
        </p:grpSp>
        <p:sp>
          <p:nvSpPr>
            <p:cNvPr id="57" name="직사각형 56"/>
            <p:cNvSpPr/>
            <p:nvPr/>
          </p:nvSpPr>
          <p:spPr>
            <a:xfrm>
              <a:off x="6012160" y="2435894"/>
              <a:ext cx="45719" cy="17734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2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2314422"/>
            <a:ext cx="33843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4050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대가 가장 선호하는 노후대책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789294" y="1559171"/>
            <a:ext cx="4772208" cy="3553686"/>
            <a:chOff x="3789294" y="1559171"/>
            <a:chExt cx="4772208" cy="3553686"/>
          </a:xfrm>
        </p:grpSpPr>
        <p:sp>
          <p:nvSpPr>
            <p:cNvPr id="14" name="TextBox 13"/>
            <p:cNvSpPr txBox="1"/>
            <p:nvPr/>
          </p:nvSpPr>
          <p:spPr>
            <a:xfrm>
              <a:off x="4147801" y="4712747"/>
              <a:ext cx="4413701" cy="40011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대상자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4050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세대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60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명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자체조사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단위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 %</a:t>
              </a:r>
            </a:p>
            <a:p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조사일자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: 2012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년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5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월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1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r>
                <a:rPr lang="en-US" altLang="ko-KR" sz="1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~18</a:t>
              </a:r>
              <a:r>
                <a:rPr lang="ko-KR" altLang="en-US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일</a:t>
              </a:r>
              <a:endParaRPr lang="en-US" altLang="ko-KR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3789294" y="1559171"/>
              <a:ext cx="4752527" cy="3153576"/>
              <a:chOff x="3814446" y="1648139"/>
              <a:chExt cx="4752527" cy="3153576"/>
            </a:xfrm>
          </p:grpSpPr>
          <p:graphicFrame>
            <p:nvGraphicFramePr>
              <p:cNvPr id="16" name="차트 15"/>
              <p:cNvGraphicFramePr/>
              <p:nvPr>
                <p:extLst>
                  <p:ext uri="{D42A27DB-BD31-4B8C-83A1-F6EECF244321}">
                    <p14:modId xmlns:p14="http://schemas.microsoft.com/office/powerpoint/2010/main" val="1599758500"/>
                  </p:ext>
                </p:extLst>
              </p:nvPr>
            </p:nvGraphicFramePr>
            <p:xfrm>
              <a:off x="3893040" y="1976443"/>
              <a:ext cx="4289796" cy="28252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1" name="TextBox 42"/>
              <p:cNvSpPr txBox="1"/>
              <p:nvPr/>
            </p:nvSpPr>
            <p:spPr>
              <a:xfrm>
                <a:off x="3814446" y="1648139"/>
                <a:ext cx="4752527" cy="307777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 spc="-150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-윤고딕320" pitchFamily="18" charset="-127"/>
                    <a:ea typeface="-윤고딕320" pitchFamily="18" charset="-127"/>
                  </a:rPr>
                  <a:t>Q. </a:t>
                </a:r>
                <a:r>
                  <a:rPr lang="ko-KR" altLang="en-US" sz="1400" spc="-150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-윤고딕320" pitchFamily="18" charset="-127"/>
                    <a:ea typeface="-윤고딕320" pitchFamily="18" charset="-127"/>
                  </a:rPr>
                  <a:t>노후 대비 방법으로 어떤 것이 가장 효과적이라고 생각하십니까</a:t>
                </a:r>
                <a:r>
                  <a:rPr lang="en-US" altLang="ko-KR" sz="1400" spc="-150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-윤고딕320" pitchFamily="18" charset="-127"/>
                    <a:ea typeface="-윤고딕320" pitchFamily="18" charset="-127"/>
                  </a:rPr>
                  <a:t>?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95536" y="5213781"/>
            <a:ext cx="8424936" cy="40011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4050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대는 그 중에서도 국민연금제도가 가장 효과적인 노후대책이라고 생각합니다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.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29" name="그림 28" descr="동그라미최고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096" y="2123020"/>
            <a:ext cx="2105980" cy="20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41479" y="2784536"/>
            <a:ext cx="13734936" cy="1107996"/>
            <a:chOff x="441479" y="2784536"/>
            <a:chExt cx="13734936" cy="1107996"/>
          </a:xfrm>
        </p:grpSpPr>
        <p:sp>
          <p:nvSpPr>
            <p:cNvPr id="27" name="TextBox 26"/>
            <p:cNvSpPr txBox="1"/>
            <p:nvPr/>
          </p:nvSpPr>
          <p:spPr>
            <a:xfrm>
              <a:off x="441479" y="2965340"/>
              <a:ext cx="8055600" cy="646331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8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후에 국민연금에 가입될</a:t>
              </a:r>
              <a:r>
                <a:rPr lang="ko-KR" altLang="en-US" sz="36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명조320" pitchFamily="18" charset="-127"/>
                  <a:ea typeface="-윤명조320" pitchFamily="18" charset="-127"/>
                </a:rPr>
                <a:t>       </a:t>
              </a:r>
              <a:endParaRPr lang="en-US" altLang="ko-KR" sz="3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명조320" pitchFamily="18" charset="-127"/>
                <a:ea typeface="-윤명조320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1116958">
              <a:off x="3880768" y="2784536"/>
              <a:ext cx="2714852" cy="1107996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6600" b="1" spc="-1000" dirty="0" smtClean="0">
                  <a:solidFill>
                    <a:schemeClr val="accent5">
                      <a:lumMod val="75000"/>
                    </a:schemeClr>
                  </a:solidFill>
                  <a:latin typeface="나눔손글씨 붓" pitchFamily="66" charset="-127"/>
                  <a:ea typeface="나눔손글씨 붓" pitchFamily="66" charset="-127"/>
                </a:rPr>
                <a:t>현재  </a:t>
              </a:r>
              <a:r>
                <a:rPr lang="en-US" altLang="ko-KR" sz="6600" b="1" spc="-1000" dirty="0" smtClean="0">
                  <a:solidFill>
                    <a:schemeClr val="accent5">
                      <a:lumMod val="75000"/>
                    </a:schemeClr>
                  </a:solidFill>
                  <a:latin typeface="나눔손글씨 붓" pitchFamily="66" charset="-127"/>
                  <a:ea typeface="나눔손글씨 붓" pitchFamily="66" charset="-127"/>
                </a:rPr>
                <a:t>20</a:t>
              </a:r>
              <a:r>
                <a:rPr lang="ko-KR" altLang="en-US" sz="6600" b="1" spc="-1000" dirty="0" smtClean="0">
                  <a:solidFill>
                    <a:schemeClr val="accent5">
                      <a:lumMod val="75000"/>
                    </a:schemeClr>
                  </a:solidFill>
                  <a:latin typeface="나눔손글씨 붓" pitchFamily="66" charset="-127"/>
                  <a:ea typeface="나눔손글씨 붓" pitchFamily="66" charset="-127"/>
                </a:rPr>
                <a:t>대</a:t>
              </a:r>
              <a:endParaRPr lang="ko-KR" altLang="en-US" sz="6600" b="1" spc="-1000" dirty="0">
                <a:solidFill>
                  <a:schemeClr val="accent5">
                    <a:lumMod val="75000"/>
                  </a:schemeClr>
                </a:solidFill>
                <a:latin typeface="나눔손글씨 붓" pitchFamily="66" charset="-127"/>
                <a:ea typeface="나눔손글씨 붓" pitchFamily="66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20815" y="3106961"/>
              <a:ext cx="8055600" cy="523220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8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이들은 어떨까요</a:t>
              </a:r>
              <a:r>
                <a:rPr lang="en-US" altLang="ko-KR" sz="28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65751" y="0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60740" y="5760696"/>
            <a:ext cx="9433048" cy="1123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pc="-150">
              <a:latin typeface="바른바탕2 M" pitchFamily="2" charset="-127"/>
              <a:ea typeface="바른바탕2 M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531875"/>
            <a:ext cx="3087276" cy="36933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노후대비에 대한 </a:t>
            </a:r>
            <a:r>
              <a:rPr lang="en-US" altLang="ko-KR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대의 인식</a:t>
            </a:r>
            <a:endParaRPr lang="en-US" altLang="ko-KR" spc="-1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469019" y="1884994"/>
            <a:ext cx="8883682" cy="3180380"/>
            <a:chOff x="2469019" y="1884994"/>
            <a:chExt cx="8883682" cy="3180380"/>
          </a:xfrm>
        </p:grpSpPr>
        <p:grpSp>
          <p:nvGrpSpPr>
            <p:cNvPr id="17" name="그룹 16"/>
            <p:cNvGrpSpPr/>
            <p:nvPr/>
          </p:nvGrpSpPr>
          <p:grpSpPr>
            <a:xfrm>
              <a:off x="2702036" y="2059278"/>
              <a:ext cx="8650665" cy="3006096"/>
              <a:chOff x="2195736" y="1772816"/>
              <a:chExt cx="8650665" cy="3006096"/>
            </a:xfrm>
          </p:grpSpPr>
          <p:graphicFrame>
            <p:nvGraphicFramePr>
              <p:cNvPr id="18" name="차트 17"/>
              <p:cNvGraphicFramePr/>
              <p:nvPr>
                <p:extLst>
                  <p:ext uri="{D42A27DB-BD31-4B8C-83A1-F6EECF244321}">
                    <p14:modId xmlns:p14="http://schemas.microsoft.com/office/powerpoint/2010/main" val="182811194"/>
                  </p:ext>
                </p:extLst>
              </p:nvPr>
            </p:nvGraphicFramePr>
            <p:xfrm>
              <a:off x="2195736" y="1772816"/>
              <a:ext cx="6625805" cy="3006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432700" y="3709565"/>
                <a:ext cx="4413701" cy="553998"/>
              </a:xfrm>
              <a:prstGeom prst="rect">
                <a:avLst/>
              </a:prstGeom>
              <a:noFill/>
              <a:scene3d>
                <a:camera prst="obliqueTop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대상자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: 2029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세대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60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명</a:t>
                </a:r>
                <a:endPara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조사일자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: 2012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년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5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월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1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일</a:t>
                </a:r>
                <a:r>
                  <a:rPr lang="en-US" altLang="ko-KR" sz="1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~18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일</a:t>
                </a:r>
                <a:endParaRPr lang="en-US" altLang="ko-KR" sz="10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  <a:p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자체조사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, </a:t>
                </a:r>
                <a:r>
                  <a:rPr lang="ko-KR" altLang="en-US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단위</a:t>
                </a:r>
                <a:r>
                  <a:rPr lang="en-US" altLang="ko-KR" sz="1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 </a:t>
                </a:r>
                <a:r>
                  <a:rPr lang="en-US" altLang="ko-KR" sz="10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%</a:t>
                </a:r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2469019" y="1884994"/>
              <a:ext cx="6811851" cy="307777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Q. </a:t>
              </a:r>
              <a:r>
                <a:rPr lang="ko-KR" altLang="en-US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고정소득이 주어진다면 지금 당장 노후대비를 </a:t>
              </a:r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lang="ko-KR" altLang="en-US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시작할 의향이 있습니까</a:t>
              </a:r>
              <a:r>
                <a:rPr lang="en-US" altLang="ko-KR" sz="1400" spc="-15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-윤고딕320" pitchFamily="18" charset="-127"/>
                  <a:ea typeface="-윤고딕320" pitchFamily="18" charset="-127"/>
                </a:rPr>
                <a:t>?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0790" y="5237202"/>
            <a:ext cx="9013210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20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대도 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4050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세대와 마찬가지로 이미</a:t>
            </a:r>
            <a:r>
              <a:rPr lang="ko-KR" altLang="en-US" sz="24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2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바른바탕2 M" charset="-127"/>
                <a:ea typeface="바른바탕2 M" charset="-127"/>
              </a:rPr>
              <a:t>노후대비의 필요성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을 느끼고 있습니다</a:t>
            </a:r>
            <a:r>
              <a:rPr lang="en-US" altLang="ko-KR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. </a:t>
            </a:r>
            <a:r>
              <a:rPr lang="ko-KR" altLang="en-US" sz="20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20" pitchFamily="18" charset="-127"/>
                <a:ea typeface="-윤고딕320" pitchFamily="18" charset="-127"/>
              </a:rPr>
              <a:t> </a:t>
            </a:r>
            <a:endParaRPr lang="en-US" altLang="ko-KR" sz="2400" spc="-15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28" name="그림 27" descr="동그라미최고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3161081"/>
            <a:ext cx="2105980" cy="20761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192" y="1193321"/>
            <a:ext cx="16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2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.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타겟분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바른바탕2 M" charset="-127"/>
                <a:ea typeface="바른바탕2 M" charset="-127"/>
              </a:rPr>
              <a:t>석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latin typeface="바른바탕2 M" charset="-127"/>
              <a:ea typeface="바른바탕2 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7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3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1626</Words>
  <Application>Microsoft Office PowerPoint</Application>
  <PresentationFormat>화면 슬라이드 쇼(4:3)</PresentationFormat>
  <Paragraphs>294</Paragraphs>
  <Slides>29</Slides>
  <Notes>4</Notes>
  <HiddenSlides>0</HiddenSlides>
  <MMClips>2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굴림</vt:lpstr>
      <vt:lpstr>Arial</vt:lpstr>
      <vt:lpstr>맑은 고딕</vt:lpstr>
      <vt:lpstr>나눔손글씨 붓</vt:lpstr>
      <vt:lpstr>-윤명조320</vt:lpstr>
      <vt:lpstr>바른바탕3 B</vt:lpstr>
      <vt:lpstr>바른바탕1 L</vt:lpstr>
      <vt:lpstr>-윤고딕320</vt:lpstr>
      <vt:lpstr>나눔손글씨 펜</vt:lpstr>
      <vt:lpstr>바른바탕2 M</vt:lpstr>
      <vt:lpstr>바탕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KimJihye</dc:creator>
  <cp:lastModifiedBy>KimJihye</cp:lastModifiedBy>
  <cp:revision>170</cp:revision>
  <dcterms:created xsi:type="dcterms:W3CDTF">2012-06-14T22:56:45Z</dcterms:created>
  <dcterms:modified xsi:type="dcterms:W3CDTF">2012-06-17T14:34:31Z</dcterms:modified>
</cp:coreProperties>
</file>